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6858000" cx="9144000"/>
  <p:notesSz cx="6858000" cy="9144000"/>
  <p:embeddedFontLst>
    <p:embeddedFont>
      <p:font typeface="Federo"/>
      <p:regular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3" roundtripDataSignature="AMtx7mjui+vsucWj7az0A2rLn6oQHUAO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font" Target="fonts/Federo-regular.fntdata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2b58805f73_2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1" name="Google Shape;181;g12b58805f73_2_9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12b58805f73_2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9" name="Google Shape;249;g12b58805f73_2_1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12b58805f73_2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5" name="Google Shape;255;g12b58805f73_2_1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12b58805f73_2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3" name="Google Shape;263;g12b58805f73_2_17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12b58805f73_2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9" name="Google Shape;269;g12b58805f73_2_17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12b58805f73_2_1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5" name="Google Shape;275;g12b58805f73_2_18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12b58805f73_2_1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1" name="Google Shape;281;g12b58805f73_2_18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12b58805f73_2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9" name="Google Shape;189;g12b58805f73_2_10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2b58805f73_2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6" name="Google Shape;196;g12b58805f73_2_1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2b58805f73_2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4" name="Google Shape;204;g12b58805f73_2_1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12b58805f73_2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2" name="Google Shape;212;g12b58805f73_2_1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2b58805f73_2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1" name="Google Shape;221;g12b58805f73_2_1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12b58805f73_2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8" name="Google Shape;228;g12b58805f73_2_1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12b58805f73_2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5" name="Google Shape;235;g12b58805f73_2_1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12b58805f73_2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3" name="Google Shape;243;g12b58805f73_2_15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showMasterSp="0" type="title">
  <p:cSld name="TITL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2b58805f73_2_19"/>
          <p:cNvSpPr/>
          <p:nvPr/>
        </p:nvSpPr>
        <p:spPr>
          <a:xfrm flipH="1" rot="10800000">
            <a:off x="5410182" y="3810000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g12b58805f73_2_19"/>
          <p:cNvSpPr/>
          <p:nvPr/>
        </p:nvSpPr>
        <p:spPr>
          <a:xfrm flipH="1" rot="10800000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g12b58805f73_2_19"/>
          <p:cNvSpPr/>
          <p:nvPr/>
        </p:nvSpPr>
        <p:spPr>
          <a:xfrm flipH="1" rot="10800000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g12b58805f73_2_19"/>
          <p:cNvSpPr/>
          <p:nvPr/>
        </p:nvSpPr>
        <p:spPr>
          <a:xfrm flipH="1" rot="10800000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g12b58805f73_2_19"/>
          <p:cNvSpPr/>
          <p:nvPr/>
        </p:nvSpPr>
        <p:spPr>
          <a:xfrm flipH="1" rot="10800000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g12b58805f73_2_19"/>
          <p:cNvSpPr/>
          <p:nvPr/>
        </p:nvSpPr>
        <p:spPr>
          <a:xfrm>
            <a:off x="5410200" y="3962400"/>
            <a:ext cx="3063240" cy="2743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g12b58805f73_2_19"/>
          <p:cNvSpPr/>
          <p:nvPr/>
        </p:nvSpPr>
        <p:spPr>
          <a:xfrm>
            <a:off x="7376507" y="4060983"/>
            <a:ext cx="1600200" cy="36576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g12b58805f73_2_19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g12b58805f73_2_1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g12b58805f73_2_19"/>
          <p:cNvSpPr/>
          <p:nvPr/>
        </p:nvSpPr>
        <p:spPr>
          <a:xfrm flipH="1" rot="10800000">
            <a:off x="6414051" y="3643090"/>
            <a:ext cx="2729950" cy="248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g12b58805f73_2_19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g12b58805f73_2_19"/>
          <p:cNvSpPr txBox="1"/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  <a:defRPr sz="4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g12b58805f73_2_19"/>
          <p:cNvSpPr txBox="1"/>
          <p:nvPr>
            <p:ph idx="1" type="subTitle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13" name="Google Shape;113;g12b58805f73_2_19"/>
          <p:cNvSpPr txBox="1"/>
          <p:nvPr>
            <p:ph idx="10" type="dt"/>
          </p:nvPr>
        </p:nvSpPr>
        <p:spPr>
          <a:xfrm>
            <a:off x="6705600" y="4206240"/>
            <a:ext cx="960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g12b58805f73_2_19"/>
          <p:cNvSpPr txBox="1"/>
          <p:nvPr>
            <p:ph idx="11" type="ftr"/>
          </p:nvPr>
        </p:nvSpPr>
        <p:spPr>
          <a:xfrm>
            <a:off x="5410200" y="4205288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g12b58805f73_2_19"/>
          <p:cNvSpPr txBox="1"/>
          <p:nvPr>
            <p:ph idx="12" type="sldNum"/>
          </p:nvPr>
        </p:nvSpPr>
        <p:spPr>
          <a:xfrm>
            <a:off x="8320088" y="1136"/>
            <a:ext cx="747712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2b58805f73_2_36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g12b58805f73_2_36"/>
          <p:cNvSpPr txBox="1"/>
          <p:nvPr>
            <p:ph idx="1" type="body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49250" lvl="1" marL="91440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900" lvl="3" marL="18288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9" name="Google Shape;119;g12b58805f73_2_36"/>
          <p:cNvSpPr txBox="1"/>
          <p:nvPr>
            <p:ph idx="2" type="body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49250" lvl="1" marL="91440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900" lvl="3" marL="18288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0" name="Google Shape;120;g12b58805f73_2_36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g12b58805f73_2_36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g12b58805f73_2_36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2b58805f73_2_43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g12b58805f73_2_43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6" name="Google Shape;126;g12b58805f73_2_43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g12b58805f73_2_43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g12b58805f73_2_43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b58805f73_2_49"/>
          <p:cNvSpPr txBox="1"/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300"/>
              <a:buFont typeface="Trebuchet MS"/>
              <a:buNone/>
              <a:defRPr b="1" sz="430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g12b58805f73_2_49"/>
          <p:cNvSpPr txBox="1"/>
          <p:nvPr>
            <p:ph idx="1" type="body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SzPts val="2100"/>
              <a:buNone/>
              <a:defRPr b="0" sz="2100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2" name="Google Shape;132;g12b58805f73_2_49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g12b58805f73_2_49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g12b58805f73_2_49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b58805f73_2_55"/>
          <p:cNvSpPr txBox="1"/>
          <p:nvPr>
            <p:ph type="title"/>
          </p:nvPr>
        </p:nvSpPr>
        <p:spPr>
          <a:xfrm>
            <a:off x="381000" y="1143000"/>
            <a:ext cx="8382000" cy="1069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b="0" i="0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g12b58805f73_2_55"/>
          <p:cNvSpPr txBox="1"/>
          <p:nvPr>
            <p:ph idx="1" type="body"/>
          </p:nvPr>
        </p:nvSpPr>
        <p:spPr>
          <a:xfrm>
            <a:off x="381000" y="2244970"/>
            <a:ext cx="4041648" cy="457200"/>
          </a:xfrm>
          <a:prstGeom prst="rect">
            <a:avLst/>
          </a:prstGeom>
          <a:solidFill>
            <a:srgbClr val="328D96">
              <a:alpha val="24705"/>
            </a:srgbClr>
          </a:solidFill>
          <a:ln cap="flat" cmpd="sng" w="127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SzPts val="1900"/>
              <a:buNone/>
              <a:defRPr b="1" sz="1900">
                <a:solidFill>
                  <a:srgbClr val="414141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8" name="Google Shape;138;g12b58805f73_2_55"/>
          <p:cNvSpPr txBox="1"/>
          <p:nvPr>
            <p:ph idx="2" type="body"/>
          </p:nvPr>
        </p:nvSpPr>
        <p:spPr>
          <a:xfrm>
            <a:off x="4721225" y="2244970"/>
            <a:ext cx="4041775" cy="457200"/>
          </a:xfrm>
          <a:prstGeom prst="rect">
            <a:avLst/>
          </a:prstGeom>
          <a:solidFill>
            <a:srgbClr val="328D96">
              <a:alpha val="24705"/>
            </a:srgbClr>
          </a:solidFill>
          <a:ln cap="flat" cmpd="sng" w="127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SzPts val="1900"/>
              <a:buNone/>
              <a:defRPr b="1" sz="1900">
                <a:solidFill>
                  <a:srgbClr val="414141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9" name="Google Shape;139;g12b58805f73_2_55"/>
          <p:cNvSpPr txBox="1"/>
          <p:nvPr>
            <p:ph idx="3" type="body"/>
          </p:nvPr>
        </p:nvSpPr>
        <p:spPr>
          <a:xfrm>
            <a:off x="381000" y="2708519"/>
            <a:ext cx="4041648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55600" lvl="1" marL="9144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0" name="Google Shape;140;g12b58805f73_2_55"/>
          <p:cNvSpPr txBox="1"/>
          <p:nvPr>
            <p:ph idx="4" type="body"/>
          </p:nvPr>
        </p:nvSpPr>
        <p:spPr>
          <a:xfrm>
            <a:off x="4718304" y="2708519"/>
            <a:ext cx="4041775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55600" lvl="1" marL="9144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1" name="Google Shape;141;g12b58805f73_2_55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g12b58805f73_2_55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  <p:sp>
        <p:nvSpPr>
          <p:cNvPr id="143" name="Google Shape;143;g12b58805f73_2_55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2b58805f73_2_64"/>
          <p:cNvSpPr txBox="1"/>
          <p:nvPr>
            <p:ph type="title"/>
          </p:nvPr>
        </p:nvSpPr>
        <p:spPr>
          <a:xfrm>
            <a:off x="457200" y="1143000"/>
            <a:ext cx="8229600" cy="1069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g12b58805f73_2_64"/>
          <p:cNvSpPr txBox="1"/>
          <p:nvPr>
            <p:ph idx="10" type="dt"/>
          </p:nvPr>
        </p:nvSpPr>
        <p:spPr>
          <a:xfrm>
            <a:off x="6583680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g12b58805f73_2_64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g12b58805f73_2_64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2b58805f73_2_69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g12b58805f73_2_69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g12b58805f73_2_69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2b58805f73_2_73"/>
          <p:cNvSpPr txBox="1"/>
          <p:nvPr>
            <p:ph type="title"/>
          </p:nvPr>
        </p:nvSpPr>
        <p:spPr>
          <a:xfrm>
            <a:off x="5353496" y="1101970"/>
            <a:ext cx="3383280" cy="8778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rebuchet MS"/>
              <a:buNone/>
              <a:defRPr b="1"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g12b58805f73_2_73"/>
          <p:cNvSpPr txBox="1"/>
          <p:nvPr>
            <p:ph idx="1" type="body"/>
          </p:nvPr>
        </p:nvSpPr>
        <p:spPr>
          <a:xfrm>
            <a:off x="5353496" y="2010727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6" name="Google Shape;156;g12b58805f73_2_73"/>
          <p:cNvSpPr txBox="1"/>
          <p:nvPr>
            <p:ph idx="2" type="body"/>
          </p:nvPr>
        </p:nvSpPr>
        <p:spPr>
          <a:xfrm>
            <a:off x="152400" y="776287"/>
            <a:ext cx="5102352" cy="5852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indent="-381000" lvl="2" marL="1371600" algn="l"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7" name="Google Shape;157;g12b58805f73_2_73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g12b58805f73_2_73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g12b58805f73_2_73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0" name="Google Shape;20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1" name="Google Shape;21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b58805f73_2_80"/>
          <p:cNvSpPr txBox="1"/>
          <p:nvPr>
            <p:ph type="title"/>
          </p:nvPr>
        </p:nvSpPr>
        <p:spPr>
          <a:xfrm rot="-5400000">
            <a:off x="3393017" y="3156577"/>
            <a:ext cx="4681637" cy="5868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g12b58805f73_2_80"/>
          <p:cNvSpPr/>
          <p:nvPr>
            <p:ph idx="2" type="pic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cap="flat" cmpd="sng" w="508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7150" rotWithShape="0" algn="tl" dir="4800000" dist="31750">
              <a:srgbClr val="000000">
                <a:alpha val="24705"/>
              </a:srgbClr>
            </a:outerShdw>
          </a:effectLst>
        </p:spPr>
      </p:sp>
      <p:sp>
        <p:nvSpPr>
          <p:cNvPr id="163" name="Google Shape;163;g12b58805f73_2_80"/>
          <p:cNvSpPr txBox="1"/>
          <p:nvPr>
            <p:ph idx="1" type="body"/>
          </p:nvPr>
        </p:nvSpPr>
        <p:spPr>
          <a:xfrm>
            <a:off x="6088443" y="3274308"/>
            <a:ext cx="2590800" cy="2516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4570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Georgia"/>
              <a:buNone/>
              <a:defRPr sz="13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200"/>
              <a:buFont typeface="Georgia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000"/>
              <a:buFont typeface="Georgia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4pPr>
            <a:lvl5pPr indent="-228600" lvl="4" marL="22860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4" name="Google Shape;164;g12b58805f73_2_80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g12b58805f73_2_80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g12b58805f73_2_80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12b58805f73_2_87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g12b58805f73_2_87"/>
          <p:cNvSpPr txBox="1"/>
          <p:nvPr>
            <p:ph idx="1" type="body"/>
          </p:nvPr>
        </p:nvSpPr>
        <p:spPr>
          <a:xfrm rot="5400000">
            <a:off x="2409444" y="297180"/>
            <a:ext cx="432511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70" name="Google Shape;170;g12b58805f73_2_87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g12b58805f73_2_87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g12b58805f73_2_87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12b58805f73_2_93"/>
          <p:cNvSpPr txBox="1"/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5" name="Google Shape;175;g12b58805f73_2_93"/>
          <p:cNvSpPr txBox="1"/>
          <p:nvPr>
            <p:ph idx="1" type="body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76" name="Google Shape;176;g12b58805f73_2_93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g12b58805f73_2_93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g12b58805f73_2_93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97B4E4"/>
            </a:gs>
            <a:gs pos="50000">
              <a:srgbClr val="BFCFEC"/>
            </a:gs>
            <a:gs pos="100000">
              <a:srgbClr val="E0E8F4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2b58805f73_2_0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12b58805f73_2_0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g12b58805f73_2_0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g12b58805f73_2_0"/>
          <p:cNvSpPr/>
          <p:nvPr/>
        </p:nvSpPr>
        <p:spPr>
          <a:xfrm flipH="1" rot="10800000">
            <a:off x="5410182" y="360246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g12b58805f73_2_0"/>
          <p:cNvSpPr/>
          <p:nvPr/>
        </p:nvSpPr>
        <p:spPr>
          <a:xfrm flipH="1" rot="10800000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g12b58805f73_2_0"/>
          <p:cNvSpPr/>
          <p:nvPr/>
        </p:nvSpPr>
        <p:spPr>
          <a:xfrm>
            <a:off x="5407339" y="497504"/>
            <a:ext cx="3063240" cy="2743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g12b58805f73_2_0"/>
          <p:cNvSpPr/>
          <p:nvPr/>
        </p:nvSpPr>
        <p:spPr>
          <a:xfrm>
            <a:off x="7373646" y="588943"/>
            <a:ext cx="1600200" cy="36576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g12b58805f73_2_0"/>
          <p:cNvSpPr/>
          <p:nvPr/>
        </p:nvSpPr>
        <p:spPr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g12b58805f73_2_0"/>
          <p:cNvSpPr/>
          <p:nvPr/>
        </p:nvSpPr>
        <p:spPr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g12b58805f73_2_0"/>
          <p:cNvSpPr/>
          <p:nvPr/>
        </p:nvSpPr>
        <p:spPr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g12b58805f73_2_0"/>
          <p:cNvSpPr/>
          <p:nvPr/>
        </p:nvSpPr>
        <p:spPr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g12b58805f73_2_0"/>
          <p:cNvSpPr/>
          <p:nvPr/>
        </p:nvSpPr>
        <p:spPr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g12b58805f73_2_0"/>
          <p:cNvSpPr/>
          <p:nvPr/>
        </p:nvSpPr>
        <p:spPr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2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g12b58805f73_2_0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5" name="Google Shape;95;g12b58805f73_2_0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Georgia"/>
              <a:buChar char="•"/>
              <a:defRPr b="0" i="0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93700" lvl="1" marL="9144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b="0" i="0" sz="2600" u="none" cap="none" strike="noStrik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81000" lvl="2" marL="137160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68300" lvl="3" marL="182880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2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5560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b="0" i="0" sz="20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b="0" i="0" sz="18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30200" lvl="6" marL="32004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b="0" i="0" sz="16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2385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b="0" i="0" sz="15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17500" lvl="8" marL="41148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b="0" i="0" sz="14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96" name="Google Shape;96;g12b58805f73_2_0"/>
          <p:cNvSpPr txBox="1"/>
          <p:nvPr>
            <p:ph idx="10" type="dt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g12b58805f73_2_0"/>
          <p:cNvSpPr txBox="1"/>
          <p:nvPr>
            <p:ph idx="11" type="ftr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8" name="Google Shape;98;g12b58805f73_2_0"/>
          <p:cNvSpPr txBox="1"/>
          <p:nvPr>
            <p:ph idx="12" type="sldNum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Relationship Id="rId4" Type="http://schemas.openxmlformats.org/officeDocument/2006/relationships/image" Target="../media/image9.jpg"/><Relationship Id="rId5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2b58805f73_2_99"/>
          <p:cNvSpPr txBox="1"/>
          <p:nvPr>
            <p:ph type="ctrTitle"/>
          </p:nvPr>
        </p:nvSpPr>
        <p:spPr>
          <a:xfrm>
            <a:off x="668867" y="357166"/>
            <a:ext cx="8017933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rebuchet MS"/>
              <a:buNone/>
            </a:pPr>
            <a:r>
              <a:rPr lang="es-AR"/>
              <a:t>Escuela Técnica Nº 28: </a:t>
            </a:r>
            <a:r>
              <a:rPr lang="es-AR">
                <a:solidFill>
                  <a:srgbClr val="83BAC1"/>
                </a:solidFill>
              </a:rPr>
              <a:t>“República Francesa”</a:t>
            </a:r>
            <a:endParaRPr>
              <a:solidFill>
                <a:srgbClr val="83BAC1"/>
              </a:solidFill>
            </a:endParaRPr>
          </a:p>
        </p:txBody>
      </p:sp>
      <p:sp>
        <p:nvSpPr>
          <p:cNvPr id="184" name="Google Shape;184;g12b58805f73_2_99"/>
          <p:cNvSpPr txBox="1"/>
          <p:nvPr>
            <p:ph idx="1" type="subTitle"/>
          </p:nvPr>
        </p:nvSpPr>
        <p:spPr>
          <a:xfrm>
            <a:off x="268787" y="4427001"/>
            <a:ext cx="6013480" cy="3500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es-AR" sz="4000">
                <a:solidFill>
                  <a:srgbClr val="2A495D"/>
                </a:solidFill>
                <a:latin typeface="Federo"/>
                <a:ea typeface="Federo"/>
                <a:cs typeface="Federo"/>
                <a:sym typeface="Federo"/>
              </a:rPr>
              <a:t>Procesos Productivos Inteligentes (PPI)</a:t>
            </a:r>
            <a:endParaRPr b="1" sz="4000">
              <a:solidFill>
                <a:srgbClr val="2A495D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pic>
        <p:nvPicPr>
          <p:cNvPr descr="LOGO DE PPI CORREGIDO.jpg" id="185" name="Google Shape;185;g12b58805f73_2_9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36268" y="4298928"/>
            <a:ext cx="1866400" cy="2101872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g12b58805f73_2_99"/>
          <p:cNvSpPr txBox="1"/>
          <p:nvPr/>
        </p:nvSpPr>
        <p:spPr>
          <a:xfrm>
            <a:off x="143932" y="3063874"/>
            <a:ext cx="8680480" cy="2109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/>
              <a:buNone/>
            </a:pPr>
            <a:r>
              <a:rPr b="1" i="0" lang="es-AR" sz="3600" u="none" cap="none" strike="noStrike">
                <a:solidFill>
                  <a:srgbClr val="DEE8EF"/>
                </a:solidFill>
                <a:latin typeface="Federo"/>
                <a:ea typeface="Federo"/>
                <a:cs typeface="Federo"/>
                <a:sym typeface="Federo"/>
              </a:rPr>
              <a:t>Presentación de la Especialidad:</a:t>
            </a:r>
            <a:endParaRPr b="0" i="0" sz="3600" u="none" cap="none" strike="noStrike">
              <a:solidFill>
                <a:srgbClr val="DEE8E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12b58805f73_2_159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rebuchet MS"/>
              <a:buNone/>
            </a:pPr>
            <a:r>
              <a:rPr b="1" lang="es-AR">
                <a:solidFill>
                  <a:srgbClr val="2A495D"/>
                </a:solidFill>
              </a:rPr>
              <a:t>Procesos Productivos Inteligentes (PPI)</a:t>
            </a:r>
            <a:endParaRPr/>
          </a:p>
        </p:txBody>
      </p:sp>
      <p:sp>
        <p:nvSpPr>
          <p:cNvPr id="252" name="Google Shape;252;g12b58805f73_2_159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es-AR"/>
              <a:t>Rol Profesional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AR" sz="2400"/>
              <a:t>Diseñar mecanismos manejables desde PLC, computadoras o circuitos digitales a medida de la aplicación particular.</a:t>
            </a:r>
            <a:endParaRPr sz="2400"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AR" sz="2400"/>
              <a:t>Generar, diseñar y/o participar de emprendimientos, de automatizaciones industriales a partir de dispositivos hidráulicos, neumáticos y electrónicos.</a:t>
            </a:r>
            <a:endParaRPr sz="2400"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AR" sz="2400"/>
              <a:t>Comercializar, seleccionar y asesorar en componentes, máquinas, equipos y sistemas robóticos y/o mecatrónicos.</a:t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12b58805f73_2_164"/>
          <p:cNvSpPr txBox="1"/>
          <p:nvPr>
            <p:ph idx="1" type="subTitle"/>
          </p:nvPr>
        </p:nvSpPr>
        <p:spPr>
          <a:xfrm>
            <a:off x="48876" y="4816468"/>
            <a:ext cx="6013480" cy="3500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es-AR" sz="4400">
                <a:solidFill>
                  <a:srgbClr val="2A495D"/>
                </a:solidFill>
                <a:latin typeface="Federo"/>
                <a:ea typeface="Federo"/>
                <a:cs typeface="Federo"/>
                <a:sym typeface="Federo"/>
              </a:rPr>
              <a:t>Área Ocupacional</a:t>
            </a:r>
            <a:endParaRPr/>
          </a:p>
        </p:txBody>
      </p:sp>
      <p:sp>
        <p:nvSpPr>
          <p:cNvPr id="258" name="Google Shape;258;g12b58805f73_2_164"/>
          <p:cNvSpPr txBox="1"/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3BAC1"/>
              </a:buClr>
              <a:buSzPct val="100000"/>
              <a:buFont typeface="Federo"/>
              <a:buNone/>
            </a:pPr>
            <a:r>
              <a:rPr b="1" lang="es-AR">
                <a:solidFill>
                  <a:srgbClr val="83BAC1"/>
                </a:solidFill>
                <a:latin typeface="Federo"/>
                <a:ea typeface="Federo"/>
                <a:cs typeface="Federo"/>
                <a:sym typeface="Federo"/>
              </a:rPr>
              <a:t>Procesos Productivos Inteligentes (PPI)</a:t>
            </a:r>
            <a:br>
              <a:rPr b="1" lang="es-AR">
                <a:solidFill>
                  <a:srgbClr val="83BAC1"/>
                </a:solidFill>
                <a:latin typeface="Federo"/>
                <a:ea typeface="Federo"/>
                <a:cs typeface="Federo"/>
                <a:sym typeface="Federo"/>
              </a:rPr>
            </a:br>
            <a:endParaRPr>
              <a:solidFill>
                <a:srgbClr val="83BAC1"/>
              </a:solidFill>
            </a:endParaRPr>
          </a:p>
        </p:txBody>
      </p:sp>
      <p:sp>
        <p:nvSpPr>
          <p:cNvPr descr="Encuentros Profesionales Deusto Ingeniería: El rol de la mujer ingeniera  como Directora | Deusto Agenda" id="259" name="Google Shape;259;g12b58805f73_2_16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Maquinaria De Construcción De La Fábrica Industrial. Fabricación De  Maquinaria Y En La Ingeniería. Ilustraciones Svg, Vectoriales, Clip Art  Vectorizado Libre De Derechos. Image 64830623." id="260" name="Google Shape;260;g12b58805f73_2_1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74884" y="4419600"/>
            <a:ext cx="3344207" cy="21997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12b58805f73_2_171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rebuchet MS"/>
              <a:buNone/>
            </a:pPr>
            <a:r>
              <a:rPr b="1" lang="es-AR">
                <a:solidFill>
                  <a:srgbClr val="2A495D"/>
                </a:solidFill>
              </a:rPr>
              <a:t>Procesos Productivos Inteligentes (PPI)</a:t>
            </a:r>
            <a:endParaRPr/>
          </a:p>
        </p:txBody>
      </p:sp>
      <p:sp>
        <p:nvSpPr>
          <p:cNvPr id="266" name="Google Shape;266;g12b58805f73_2_171"/>
          <p:cNvSpPr txBox="1"/>
          <p:nvPr>
            <p:ph idx="1" type="body"/>
          </p:nvPr>
        </p:nvSpPr>
        <p:spPr>
          <a:xfrm>
            <a:off x="457200" y="226906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s-AR"/>
              <a:t>Área Ocupacional</a:t>
            </a:r>
            <a:endParaRPr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AR" sz="2400"/>
              <a:t>Como ámbito de desempeño, dentro de diversas áreas que requieran o tengan implementados sistemas autónomos de producción podrá actuar en: empresas pequeñas, medianas y grandes del sector industrial, productivo y de servicios, diseñando, implementando, operando y manteniendo sistemas de automatización y control industrial, robotización de procesos y líneas de producción, sistemas de manufactura flexible; participando desde distintos departamentos.</a:t>
            </a:r>
            <a:endParaRPr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12b58805f73_2_176"/>
          <p:cNvSpPr txBox="1"/>
          <p:nvPr>
            <p:ph type="title"/>
          </p:nvPr>
        </p:nvSpPr>
        <p:spPr>
          <a:xfrm>
            <a:off x="431800" y="7874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rebuchet MS"/>
              <a:buNone/>
            </a:pPr>
            <a:r>
              <a:rPr b="1" lang="es-AR">
                <a:solidFill>
                  <a:srgbClr val="2A495D"/>
                </a:solidFill>
              </a:rPr>
              <a:t>Habilitaciones Profesionales</a:t>
            </a:r>
            <a:endParaRPr/>
          </a:p>
        </p:txBody>
      </p:sp>
      <p:sp>
        <p:nvSpPr>
          <p:cNvPr id="272" name="Google Shape;272;g12b58805f73_2_176"/>
          <p:cNvSpPr txBox="1"/>
          <p:nvPr>
            <p:ph idx="1" type="body"/>
          </p:nvPr>
        </p:nvSpPr>
        <p:spPr>
          <a:xfrm>
            <a:off x="516467" y="1981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12700" lvl="0" marL="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s-AR"/>
              <a:t>Se establecen una cantidad de habilitaciones para el Técnico egresado, siendo las más representativas: </a:t>
            </a:r>
            <a:endParaRPr/>
          </a:p>
          <a:p>
            <a:pPr indent="-342900" lvl="0" marL="34290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 sz="2400"/>
              <a:t>Desarrollar proyectos de componentes, equipos y sistemas para Procesos Productivos Inteligentes.</a:t>
            </a:r>
            <a:endParaRPr sz="2400"/>
          </a:p>
          <a:p>
            <a:pPr indent="-342900" lvl="0" marL="34290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 sz="2400"/>
              <a:t>Construir prototipos de componentes para Procesos Productivos Inteligentes.</a:t>
            </a:r>
            <a:endParaRPr sz="2400"/>
          </a:p>
          <a:p>
            <a:pPr indent="-342900" lvl="0" marL="34290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 sz="2400"/>
              <a:t>Gestionar y/o elaborar documentaciones técnicas.</a:t>
            </a:r>
            <a:endParaRPr sz="2400"/>
          </a:p>
          <a:p>
            <a:pPr indent="-342900" lvl="0" marL="34290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 sz="2400"/>
              <a:t>Montar elementos, dispositivos, equipos y sistemas para Procesos Productivos Inteligentes.</a:t>
            </a:r>
            <a:endParaRPr sz="2400"/>
          </a:p>
          <a:p>
            <a:pPr indent="-342900" lvl="0" marL="342900" rtl="0" algn="l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s-AR" sz="2400"/>
              <a:t>Operar y mantener equipos e instalaciones con sistemas de Procesos Productivos Inteligentes industriales.</a:t>
            </a:r>
            <a:endParaRPr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12b58805f73_2_181"/>
          <p:cNvSpPr txBox="1"/>
          <p:nvPr>
            <p:ph idx="1" type="body"/>
          </p:nvPr>
        </p:nvSpPr>
        <p:spPr>
          <a:xfrm>
            <a:off x="465666" y="1676400"/>
            <a:ext cx="8322733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s-AR" sz="2200"/>
              <a:t>Operar componentes, equipos y/o sistemas mecatrónicos, de robótica y de control industriales.</a:t>
            </a:r>
            <a:endParaRPr sz="2200"/>
          </a:p>
          <a:p>
            <a:pPr indent="-342900" lvl="0" marL="34290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s-AR" sz="2200"/>
              <a:t>Planificar, gestionar y coordinar los trabajos de mantenimiento.</a:t>
            </a:r>
            <a:endParaRPr sz="2200"/>
          </a:p>
          <a:p>
            <a:pPr indent="-342900" lvl="0" marL="34290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s-AR" sz="2200"/>
              <a:t>Programar en lenguaje de alto y bajo nivel para computadoras, PLC  y microprocesadores, en sistemas de Procesos Productivos Inteligentes.</a:t>
            </a:r>
            <a:endParaRPr sz="2200"/>
          </a:p>
          <a:p>
            <a:pPr indent="-342900" lvl="0" marL="34290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s-AR" sz="2200"/>
              <a:t>Inteligencia artificial.</a:t>
            </a:r>
            <a:endParaRPr sz="2200"/>
          </a:p>
          <a:p>
            <a:pPr indent="-342900" lvl="0" marL="34290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s-AR" sz="2200"/>
              <a:t>Diseñar mecanismos manejables desde computadoras, controladores lógicos programables o circuitos digitales a medida de la aplicación particular.</a:t>
            </a:r>
            <a:endParaRPr sz="2200"/>
          </a:p>
          <a:p>
            <a:pPr indent="-342900" lvl="0" marL="34290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s-AR" sz="2200"/>
              <a:t>Generar, diseñar y/o participar de emprendimientos, de automatizaciones industriales.</a:t>
            </a:r>
            <a:endParaRPr sz="2200"/>
          </a:p>
        </p:txBody>
      </p:sp>
      <p:sp>
        <p:nvSpPr>
          <p:cNvPr id="278" name="Google Shape;278;g12b58805f73_2_181"/>
          <p:cNvSpPr txBox="1"/>
          <p:nvPr>
            <p:ph type="title"/>
          </p:nvPr>
        </p:nvSpPr>
        <p:spPr>
          <a:xfrm>
            <a:off x="431800" y="7874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rebuchet MS"/>
              <a:buNone/>
            </a:pPr>
            <a:r>
              <a:rPr b="1" lang="es-AR">
                <a:solidFill>
                  <a:srgbClr val="2A495D"/>
                </a:solidFill>
              </a:rPr>
              <a:t>Habilitaciones Profesionales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12b58805f73_2_186"/>
          <p:cNvSpPr txBox="1"/>
          <p:nvPr>
            <p:ph type="ctrTitle"/>
          </p:nvPr>
        </p:nvSpPr>
        <p:spPr>
          <a:xfrm>
            <a:off x="643467" y="1381633"/>
            <a:ext cx="8017933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DEE8EF"/>
              </a:buClr>
              <a:buSzPts val="4400"/>
              <a:buFont typeface="Trebuchet MS"/>
              <a:buNone/>
            </a:pPr>
            <a:r>
              <a:rPr lang="es-AR">
                <a:solidFill>
                  <a:srgbClr val="DEE8EF"/>
                </a:solidFill>
              </a:rPr>
              <a:t>Muchas gracias por su atención</a:t>
            </a:r>
            <a:endParaRPr>
              <a:solidFill>
                <a:srgbClr val="DEE8EF"/>
              </a:solidFill>
            </a:endParaRPr>
          </a:p>
        </p:txBody>
      </p:sp>
      <p:sp>
        <p:nvSpPr>
          <p:cNvPr id="284" name="Google Shape;284;g12b58805f73_2_186"/>
          <p:cNvSpPr txBox="1"/>
          <p:nvPr>
            <p:ph idx="1" type="subTitle"/>
          </p:nvPr>
        </p:nvSpPr>
        <p:spPr>
          <a:xfrm>
            <a:off x="268787" y="4427001"/>
            <a:ext cx="6013480" cy="3500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es-AR" sz="4000">
                <a:solidFill>
                  <a:srgbClr val="2A495D"/>
                </a:solidFill>
                <a:latin typeface="Federo"/>
                <a:ea typeface="Federo"/>
                <a:cs typeface="Federo"/>
                <a:sym typeface="Federo"/>
              </a:rPr>
              <a:t>Procesos Productivos Inteligentes (PPI)</a:t>
            </a:r>
            <a:endParaRPr b="1" sz="4000">
              <a:solidFill>
                <a:srgbClr val="2A495D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pic>
        <p:nvPicPr>
          <p:cNvPr descr="LOGO DE PPI CORREGIDO.jpg" id="285" name="Google Shape;285;g12b58805f73_2_18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36268" y="4298928"/>
            <a:ext cx="1866400" cy="2101872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g12b58805f73_2_186"/>
          <p:cNvSpPr txBox="1"/>
          <p:nvPr/>
        </p:nvSpPr>
        <p:spPr>
          <a:xfrm>
            <a:off x="143932" y="3063874"/>
            <a:ext cx="8680480" cy="2109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/>
              <a:buNone/>
            </a:pPr>
            <a:r>
              <a:t/>
            </a:r>
            <a:endParaRPr b="0" i="0" sz="3600" u="none" cap="none" strike="noStrike">
              <a:solidFill>
                <a:srgbClr val="DEE8E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2b58805f73_2_107"/>
          <p:cNvSpPr txBox="1"/>
          <p:nvPr>
            <p:ph idx="1" type="body"/>
          </p:nvPr>
        </p:nvSpPr>
        <p:spPr>
          <a:xfrm>
            <a:off x="500034" y="2428868"/>
            <a:ext cx="4114299" cy="3429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AR"/>
              <a:t>Esta nueva especialidad está orientada a satisfacer la demanda creciente en la industria de profesionales técnicos con </a:t>
            </a:r>
            <a:r>
              <a:rPr b="1" lang="es-AR"/>
              <a:t>capacidad de configurar, programar y/o mantener equipos para procesos de producción e industrialización automática semi-inteligente e Inteligente</a:t>
            </a:r>
            <a:endParaRPr b="1"/>
          </a:p>
        </p:txBody>
      </p:sp>
      <p:pic>
        <p:nvPicPr>
          <p:cNvPr descr="produccion-automatizada.jpg" id="192" name="Google Shape;192;g12b58805f73_2_10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24400" y="2480732"/>
            <a:ext cx="4089399" cy="3031067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g12b58805f73_2_107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rebuchet MS"/>
              <a:buNone/>
            </a:pPr>
            <a:r>
              <a:rPr b="1" lang="es-AR">
                <a:solidFill>
                  <a:srgbClr val="2A495D"/>
                </a:solidFill>
              </a:rPr>
              <a:t>Procesos Productivos Inteligentes (PPI)</a:t>
            </a:r>
            <a:endParaRPr>
              <a:solidFill>
                <a:srgbClr val="2A495D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2b58805f73_2_113"/>
          <p:cNvSpPr txBox="1"/>
          <p:nvPr>
            <p:ph idx="1" type="subTitle"/>
          </p:nvPr>
        </p:nvSpPr>
        <p:spPr>
          <a:xfrm>
            <a:off x="48876" y="4816468"/>
            <a:ext cx="6013480" cy="3500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es-AR" sz="4400">
                <a:solidFill>
                  <a:srgbClr val="2A495D"/>
                </a:solidFill>
                <a:latin typeface="Federo"/>
                <a:ea typeface="Federo"/>
                <a:cs typeface="Federo"/>
                <a:sym typeface="Federo"/>
              </a:rPr>
              <a:t>Contenidos</a:t>
            </a:r>
            <a:endParaRPr b="1" sz="4400">
              <a:solidFill>
                <a:srgbClr val="2A495D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sp>
        <p:nvSpPr>
          <p:cNvPr id="199" name="Google Shape;199;g12b58805f73_2_113"/>
          <p:cNvSpPr txBox="1"/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3BAC1"/>
              </a:buClr>
              <a:buSzPct val="100000"/>
              <a:buFont typeface="Federo"/>
              <a:buNone/>
            </a:pPr>
            <a:r>
              <a:rPr b="1" lang="es-AR">
                <a:solidFill>
                  <a:srgbClr val="83BAC1"/>
                </a:solidFill>
                <a:latin typeface="Federo"/>
                <a:ea typeface="Federo"/>
                <a:cs typeface="Federo"/>
                <a:sym typeface="Federo"/>
              </a:rPr>
              <a:t>Procesos Productivos Inteligentes (PPI)</a:t>
            </a:r>
            <a:br>
              <a:rPr b="1" lang="es-AR">
                <a:solidFill>
                  <a:srgbClr val="83BAC1"/>
                </a:solidFill>
                <a:latin typeface="Federo"/>
                <a:ea typeface="Federo"/>
                <a:cs typeface="Federo"/>
                <a:sym typeface="Federo"/>
              </a:rPr>
            </a:br>
            <a:endParaRPr>
              <a:solidFill>
                <a:srgbClr val="83BAC1"/>
              </a:solidFill>
            </a:endParaRPr>
          </a:p>
        </p:txBody>
      </p:sp>
      <p:sp>
        <p:nvSpPr>
          <p:cNvPr descr="Encuentros Profesionales Deusto Ingeniería: El rol de la mujer ingeniera  como Directora | Deusto Agenda" id="200" name="Google Shape;200;g12b58805f73_2_113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El Grado de Información y Documentación, ¿qué salidas profesionales tiene?  - Blog Emagister" id="201" name="Google Shape;201;g12b58805f73_2_1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40400" y="4320292"/>
            <a:ext cx="3222359" cy="21482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12b58805f73_2_120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rebuchet MS"/>
              <a:buNone/>
            </a:pPr>
            <a:r>
              <a:rPr b="1" lang="es-AR">
                <a:solidFill>
                  <a:srgbClr val="2A495D"/>
                </a:solidFill>
              </a:rPr>
              <a:t>Procesos Productivos Inteligentes (PPI)</a:t>
            </a:r>
            <a:endParaRPr>
              <a:solidFill>
                <a:srgbClr val="2A495D"/>
              </a:solidFill>
            </a:endParaRPr>
          </a:p>
        </p:txBody>
      </p:sp>
      <p:sp>
        <p:nvSpPr>
          <p:cNvPr id="207" name="Google Shape;207;g12b58805f73_2_120"/>
          <p:cNvSpPr txBox="1"/>
          <p:nvPr>
            <p:ph idx="1" type="body"/>
          </p:nvPr>
        </p:nvSpPr>
        <p:spPr>
          <a:xfrm>
            <a:off x="4543937" y="2480734"/>
            <a:ext cx="4209539" cy="3488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1270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AR"/>
              <a:t>En líneas generales las especialidades de la escuela comienzan a diferenciarse a partir de 3er año en: </a:t>
            </a:r>
            <a:endParaRPr/>
          </a:p>
          <a:p>
            <a:pPr indent="-342900" lvl="0" marL="342900" rtl="0" algn="just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AR"/>
              <a:t>el  </a:t>
            </a:r>
            <a:r>
              <a:rPr b="1" lang="es-AR"/>
              <a:t>Taller (que está orientado a la fabricación de prototipos)</a:t>
            </a:r>
            <a:r>
              <a:rPr lang="es-AR"/>
              <a:t> y </a:t>
            </a:r>
            <a:endParaRPr/>
          </a:p>
          <a:p>
            <a:pPr indent="-342900" lvl="0" marL="342900" rtl="0" algn="just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s-AR"/>
              <a:t>en algunos contenidos puntuales de asignaturas como </a:t>
            </a:r>
            <a:r>
              <a:rPr b="1" lang="es-AR"/>
              <a:t>Física y Matemática</a:t>
            </a:r>
            <a:endParaRPr b="1"/>
          </a:p>
        </p:txBody>
      </p:sp>
      <p:sp>
        <p:nvSpPr>
          <p:cNvPr descr="Fabricación de prototipos. Desarrollo apropiado de un diseño detallado." id="208" name="Google Shape;208;g12b58805f73_2_120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9" name="Google Shape;209;g12b58805f73_2_1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7467" y="2887134"/>
            <a:ext cx="3646470" cy="22537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12b58805f73_2_127"/>
          <p:cNvSpPr txBox="1"/>
          <p:nvPr>
            <p:ph type="title"/>
          </p:nvPr>
        </p:nvSpPr>
        <p:spPr>
          <a:xfrm>
            <a:off x="524934" y="931333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2A495D"/>
              </a:buClr>
              <a:buSzPct val="100000"/>
              <a:buFont typeface="Trebuchet MS"/>
              <a:buNone/>
            </a:pPr>
            <a:r>
              <a:rPr lang="es-AR">
                <a:solidFill>
                  <a:srgbClr val="2A495D"/>
                </a:solidFill>
              </a:rPr>
              <a:t>Taller de Fabricación de Prototipos I</a:t>
            </a:r>
            <a:endParaRPr>
              <a:solidFill>
                <a:srgbClr val="2A495D"/>
              </a:solidFill>
            </a:endParaRPr>
          </a:p>
        </p:txBody>
      </p:sp>
      <p:sp>
        <p:nvSpPr>
          <p:cNvPr id="215" name="Google Shape;215;g12b58805f73_2_127"/>
          <p:cNvSpPr txBox="1"/>
          <p:nvPr>
            <p:ph idx="1" type="body"/>
          </p:nvPr>
        </p:nvSpPr>
        <p:spPr>
          <a:xfrm>
            <a:off x="516467" y="2209800"/>
            <a:ext cx="8170334" cy="1374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AR" sz="2400"/>
              <a:t>En este taller se ven distintas técnicas y procesos de mecanizado y fabricación de modelos aplicando Diseño Asistido por Computadora,  maquinaria convencional, Control Numérico Computarizado e Impresión 3D</a:t>
            </a:r>
            <a:r>
              <a:rPr lang="es-AR"/>
              <a:t>.</a:t>
            </a:r>
            <a:endParaRPr/>
          </a:p>
        </p:txBody>
      </p:sp>
      <p:pic>
        <p:nvPicPr>
          <p:cNvPr descr="impresora 3D.jfif" id="216" name="Google Shape;216;g12b58805f73_2_1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7510" y="3683000"/>
            <a:ext cx="3019405" cy="252571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outer CNC.jpg" id="217" name="Google Shape;217;g12b58805f73_2_1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23933" y="3683000"/>
            <a:ext cx="3350113" cy="25558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utocad-8211-dibujar-en-isom-trico-crear-dibujo-isom-trico-en-autocad.jpg" id="218" name="Google Shape;218;g12b58805f73_2_1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463916" y="3683000"/>
            <a:ext cx="2064817" cy="11828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12b58805f73_2_135"/>
          <p:cNvSpPr txBox="1"/>
          <p:nvPr>
            <p:ph idx="2" type="body"/>
          </p:nvPr>
        </p:nvSpPr>
        <p:spPr>
          <a:xfrm>
            <a:off x="965201" y="2252134"/>
            <a:ext cx="7594600" cy="4042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AR" sz="2400"/>
              <a:t>A partir de 4to año los contenidos referidos a los Sistemas de Control van incrementando en complejidad y se los aborda desde el aula y el taller</a:t>
            </a:r>
            <a:endParaRPr sz="2400"/>
          </a:p>
        </p:txBody>
      </p:sp>
      <p:sp>
        <p:nvSpPr>
          <p:cNvPr id="224" name="Google Shape;224;g12b58805f73_2_135"/>
          <p:cNvSpPr txBox="1"/>
          <p:nvPr/>
        </p:nvSpPr>
        <p:spPr>
          <a:xfrm>
            <a:off x="609600" y="12954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7500"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s-AR" sz="4000" u="none" cap="none" strike="noStrike">
                <a:solidFill>
                  <a:srgbClr val="2A495D"/>
                </a:solidFill>
                <a:latin typeface="Trebuchet MS"/>
                <a:ea typeface="Trebuchet MS"/>
                <a:cs typeface="Trebuchet MS"/>
                <a:sym typeface="Trebuchet MS"/>
              </a:rPr>
              <a:t>Contenidos de PPI</a:t>
            </a:r>
            <a:endParaRPr b="0" i="0" sz="4000" u="none" cap="none" strike="noStrike">
              <a:solidFill>
                <a:srgbClr val="2A495D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descr="PROGRAMACIÓN DE PLCS BÁSICO CON M221 – Ideas Capacitación" id="225" name="Google Shape;225;g12b58805f73_2_1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64279" y="3615266"/>
            <a:ext cx="5320242" cy="26601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12b58805f73_2_141"/>
          <p:cNvSpPr txBox="1"/>
          <p:nvPr>
            <p:ph idx="1" type="body"/>
          </p:nvPr>
        </p:nvSpPr>
        <p:spPr>
          <a:xfrm>
            <a:off x="580996" y="2362200"/>
            <a:ext cx="3643871" cy="41232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AR" sz="2400"/>
              <a:t>En 5to y 6to año se trabaja desde una visión integral tanto del diseño de los sistemas de control como de los sistemas mecánicos y dispositivos necesarios para su funcionamiento.</a:t>
            </a:r>
            <a:endParaRPr sz="2400"/>
          </a:p>
        </p:txBody>
      </p:sp>
      <p:pic>
        <p:nvPicPr>
          <p:cNvPr descr="sistema-de-control-que-es.jpg" id="231" name="Google Shape;231;g12b58805f73_2_1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63533" y="3149602"/>
            <a:ext cx="4129642" cy="2777066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g12b58805f73_2_141"/>
          <p:cNvSpPr txBox="1"/>
          <p:nvPr/>
        </p:nvSpPr>
        <p:spPr>
          <a:xfrm>
            <a:off x="609600" y="12954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7500"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s-AR" sz="4000" u="none" cap="none" strike="noStrike">
                <a:solidFill>
                  <a:srgbClr val="2A495D"/>
                </a:solidFill>
                <a:latin typeface="Trebuchet MS"/>
                <a:ea typeface="Trebuchet MS"/>
                <a:cs typeface="Trebuchet MS"/>
                <a:sym typeface="Trebuchet MS"/>
              </a:rPr>
              <a:t>Contenidos de PPI</a:t>
            </a:r>
            <a:endParaRPr b="0" i="0" sz="4000" u="none" cap="none" strike="noStrike">
              <a:solidFill>
                <a:srgbClr val="2A495D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2b58805f73_2_147"/>
          <p:cNvSpPr txBox="1"/>
          <p:nvPr>
            <p:ph idx="1" type="subTitle"/>
          </p:nvPr>
        </p:nvSpPr>
        <p:spPr>
          <a:xfrm>
            <a:off x="48876" y="4816468"/>
            <a:ext cx="6013480" cy="3500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es-AR" sz="4400">
                <a:solidFill>
                  <a:srgbClr val="2A495D"/>
                </a:solidFill>
                <a:latin typeface="Federo"/>
                <a:ea typeface="Federo"/>
                <a:cs typeface="Federo"/>
                <a:sym typeface="Federo"/>
              </a:rPr>
              <a:t>Rol Profesional</a:t>
            </a:r>
            <a:endParaRPr b="1" sz="4400">
              <a:solidFill>
                <a:srgbClr val="2A495D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sp>
        <p:nvSpPr>
          <p:cNvPr id="238" name="Google Shape;238;g12b58805f73_2_147"/>
          <p:cNvSpPr txBox="1"/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3BAC1"/>
              </a:buClr>
              <a:buSzPct val="100000"/>
              <a:buFont typeface="Federo"/>
              <a:buNone/>
            </a:pPr>
            <a:r>
              <a:rPr b="1" lang="es-AR">
                <a:solidFill>
                  <a:srgbClr val="83BAC1"/>
                </a:solidFill>
                <a:latin typeface="Federo"/>
                <a:ea typeface="Federo"/>
                <a:cs typeface="Federo"/>
                <a:sym typeface="Federo"/>
              </a:rPr>
              <a:t>Procesos Productivos Inteligentes (PPI)</a:t>
            </a:r>
            <a:br>
              <a:rPr b="1" lang="es-AR">
                <a:solidFill>
                  <a:srgbClr val="83BAC1"/>
                </a:solidFill>
                <a:latin typeface="Federo"/>
                <a:ea typeface="Federo"/>
                <a:cs typeface="Federo"/>
                <a:sym typeface="Federo"/>
              </a:rPr>
            </a:br>
            <a:endParaRPr>
              <a:solidFill>
                <a:srgbClr val="83BAC1"/>
              </a:solidFill>
            </a:endParaRPr>
          </a:p>
        </p:txBody>
      </p:sp>
      <p:sp>
        <p:nvSpPr>
          <p:cNvPr descr="Encuentros Profesionales Deusto Ingeniería: El rol de la mujer ingeniera  como Directora | Deusto Agenda" id="239" name="Google Shape;239;g12b58805f73_2_147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Roles Positivos en equipos de alto rendimiento - Grupo Humannova" id="240" name="Google Shape;240;g12b58805f73_2_1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06214" y="4587875"/>
            <a:ext cx="2907043" cy="1965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12b58805f73_2_154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rebuchet MS"/>
              <a:buNone/>
            </a:pPr>
            <a:r>
              <a:rPr b="1" lang="es-AR">
                <a:solidFill>
                  <a:srgbClr val="2A495D"/>
                </a:solidFill>
              </a:rPr>
              <a:t>Procesos Productivos Inteligentes (PPI)</a:t>
            </a:r>
            <a:endParaRPr/>
          </a:p>
        </p:txBody>
      </p:sp>
      <p:sp>
        <p:nvSpPr>
          <p:cNvPr id="246" name="Google Shape;246;g12b58805f73_2_154"/>
          <p:cNvSpPr txBox="1"/>
          <p:nvPr>
            <p:ph idx="1" type="body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es-AR" sz="2400"/>
              <a:t>Rol Profesional</a:t>
            </a:r>
            <a:endParaRPr sz="2400"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AR" sz="2400"/>
              <a:t>Desarrollar proyectos de componentes, equipos y sistemas para Procesos Productivos Inteligentes.</a:t>
            </a:r>
            <a:endParaRPr sz="2400"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AR" sz="2400"/>
              <a:t>Montar e instalar componentes, equipos e instalaciones de automatización.</a:t>
            </a:r>
            <a:endParaRPr sz="2400"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AR" sz="2400"/>
              <a:t>Operar y mantener equipos e instalaciones con sistemas de Procesos Productivos Inteligentes.</a:t>
            </a:r>
            <a:endParaRPr sz="2400"/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AR" sz="2400"/>
              <a:t>Programar en lenguaje de alto y bajo nivel para computadoras, microprocesadores y controladores lógicos programables (PLC).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Urbano">
  <a:themeElements>
    <a:clrScheme name="Urbano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2022-04-26T15:01:02Z</dcterms:created>
  <dc:creator>Victor Defina</dc:creator>
</cp:coreProperties>
</file>