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8" r:id="rId1"/>
  </p:sldMasterIdLst>
  <p:notesMasterIdLst>
    <p:notesMasterId r:id="rId22"/>
  </p:notesMasterIdLst>
  <p:sldIdLst>
    <p:sldId id="256" r:id="rId2"/>
    <p:sldId id="260" r:id="rId3"/>
    <p:sldId id="290" r:id="rId4"/>
    <p:sldId id="273" r:id="rId5"/>
    <p:sldId id="259" r:id="rId6"/>
    <p:sldId id="288" r:id="rId7"/>
    <p:sldId id="289" r:id="rId8"/>
    <p:sldId id="277" r:id="rId9"/>
    <p:sldId id="263" r:id="rId10"/>
    <p:sldId id="264" r:id="rId11"/>
    <p:sldId id="267" r:id="rId12"/>
    <p:sldId id="270" r:id="rId13"/>
    <p:sldId id="285" r:id="rId14"/>
    <p:sldId id="282" r:id="rId15"/>
    <p:sldId id="291" r:id="rId16"/>
    <p:sldId id="292" r:id="rId17"/>
    <p:sldId id="293" r:id="rId18"/>
    <p:sldId id="287" r:id="rId19"/>
    <p:sldId id="257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94647" autoAdjust="0"/>
  </p:normalViewPr>
  <p:slideViewPr>
    <p:cSldViewPr snapToGrid="0">
      <p:cViewPr varScale="1">
        <p:scale>
          <a:sx n="90" d="100"/>
          <a:sy n="90" d="100"/>
        </p:scale>
        <p:origin x="103" y="1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A4DC-B3F0-4922-9221-C41F7757AFE1}" type="datetimeFigureOut">
              <a:rPr lang="es-ES" smtClean="0"/>
              <a:pPr/>
              <a:t>26/10/2022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3ABF-CD97-4ACB-9237-CFF565F472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85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D4C07-030B-41E2-9615-42D8FE99CD22}" type="slidenum">
              <a:rPr lang="es-ES_tradnl" altLang="es-ES"/>
              <a:pPr/>
              <a:t>4</a:t>
            </a:fld>
            <a:endParaRPr lang="es-ES_tradnl" alt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185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845F775-8599-B0E9-B6B9-5F85CDC4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79DEC-A042-4EC7-A125-B64D6FEAA6FA}" type="slidenum">
              <a:rPr lang="es-ES_tradnl" altLang="es-AR"/>
              <a:pPr/>
              <a:t>19</a:t>
            </a:fld>
            <a:endParaRPr lang="es-ES_tradnl" altLang="es-A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23103A8-0A64-2BD8-F56A-8B94BFD62D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35F2E0-F99E-06FE-C9E0-388FFD735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146-1EE5-405F-B0D7-69E143E42D53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BBBA-F8FC-451D-81BD-DA54ED5BC08E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915E-3A53-4E2C-99F8-4B272C6695BA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F368-9C60-4CCB-BEA1-92A9094FD6BD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99AF-1B05-46F3-98C2-D32DE71C0D37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131-0581-4D16-9D39-CE15EE686F24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F765-DBA8-4563-9AF9-F1395659BE7F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E1C-ED5B-48D2-9E3B-B13C7D67EE5A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B72-18F2-44B5-96B9-413A3B5058FB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1A9-001D-4B50-A7B3-A46F184EE42A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86B0D7"/>
            </a:gs>
            <a:gs pos="30000">
              <a:schemeClr val="accent1">
                <a:lumMod val="20000"/>
                <a:lumOff val="80000"/>
              </a:schemeClr>
            </a:gs>
            <a:gs pos="92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D740-5936-4458-B69C-03D2DC86F658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1706880" y="4251343"/>
            <a:ext cx="9144000" cy="1655762"/>
          </a:xfrm>
        </p:spPr>
        <p:txBody>
          <a:bodyPr>
            <a:normAutofit/>
          </a:bodyPr>
          <a:lstStyle/>
          <a:p>
            <a:r>
              <a:rPr lang="es-ES_tradnl" sz="6000" b="1" i="1" dirty="0">
                <a:solidFill>
                  <a:schemeClr val="tx2">
                    <a:lumMod val="75000"/>
                  </a:schemeClr>
                </a:solidFill>
              </a:rPr>
              <a:t>CICLO SUPERIOR</a:t>
            </a:r>
            <a:endParaRPr lang="es-ES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146222"/>
            <a:ext cx="10058400" cy="4105121"/>
          </a:xfrm>
          <a:prstGeom prst="rect">
            <a:avLst/>
          </a:prstGeom>
          <a:effectLst>
            <a:reflection blurRad="50800" stA="30000" endPos="55500" dist="50800" dir="5400000" sy="-100000" algn="bl" rotWithShape="0"/>
          </a:effectLst>
          <a:scene3d>
            <a:camera prst="orthographicFront">
              <a:rot lat="0" lon="21594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250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B2E35BF3-C9BE-E673-E171-40903DFF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E12-2C7F-4624-B011-89A8DD99F9F6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03E2FC54-8D78-7C68-3C70-6E6D4C36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78D0C7E-AF29-F1B8-17AE-05E6C553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E37-EBD6-4EAF-8839-FCAA4C461134}" type="slidenum">
              <a:rPr lang="es-ES_tradnl" altLang="es-AR"/>
              <a:pPr/>
              <a:t>10</a:t>
            </a:fld>
            <a:endParaRPr lang="es-ES_tradnl" altLang="es-A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23A8C28-3F0C-BD23-BBE5-EF9321908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s-AR" altLang="es-AR" b="1" dirty="0">
                <a:latin typeface="+mn-lt"/>
              </a:rPr>
              <a:t>Área Comunicaciones</a:t>
            </a:r>
            <a:endParaRPr lang="es-ES" altLang="es-AR" b="1" dirty="0"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21BCF64-C3BB-960A-0141-231FBF8A9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1" y="2113280"/>
            <a:ext cx="9299576" cy="3906520"/>
          </a:xfrm>
        </p:spPr>
        <p:txBody>
          <a:bodyPr/>
          <a:lstStyle/>
          <a:p>
            <a:pPr marL="609600" indent="-609600" algn="just"/>
            <a:r>
              <a:rPr lang="es-AR" altLang="es-AR" dirty="0">
                <a:latin typeface="+mn-lt"/>
              </a:rPr>
              <a:t>Este área se refiere a procesos tecnológicos relacionados con sistemas que transportan información ya sea en forma de señales analógicas o digitales, por un medio de enlace que sea el vinculo desde donde es originada la información hasta el destino de la misma.</a:t>
            </a:r>
            <a:endParaRPr lang="es-AR" altLang="es-AR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085C71B0-6668-4897-7988-14C9BB1F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E93-9517-4E47-8A33-94348841EAE5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662E2973-AE66-5F8A-0519-C9785C99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7692F89-DD90-15BD-93D2-01D9582F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4DB4-304B-4177-8B43-0855E6716D10}" type="slidenum">
              <a:rPr lang="es-ES_tradnl" altLang="es-AR"/>
              <a:pPr/>
              <a:t>11</a:t>
            </a:fld>
            <a:endParaRPr lang="es-ES_tradnl" altLang="es-A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CC4E757-F12A-00EB-6AAF-A772FA6FD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400" y="391795"/>
            <a:ext cx="7772400" cy="1143000"/>
          </a:xfrm>
        </p:spPr>
        <p:txBody>
          <a:bodyPr/>
          <a:lstStyle/>
          <a:p>
            <a:r>
              <a:rPr lang="es-AR" altLang="es-AR" b="1" dirty="0">
                <a:latin typeface="+mn-lt"/>
              </a:rPr>
              <a:t>Área Control</a:t>
            </a:r>
            <a:endParaRPr lang="es-ES" altLang="es-AR" b="1" dirty="0">
              <a:latin typeface="+mn-lt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73070CF-B24B-32E8-7CFB-93DF11B48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1441" y="1864360"/>
            <a:ext cx="8666480" cy="41148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s-AR" altLang="es-AR" dirty="0">
                <a:latin typeface="+mn-lt"/>
              </a:rPr>
              <a:t>Este área se refiere a procesos tecnológicos relacionados con sistemas que tienden a mantener una relación preestablecida entre la salida y alguna entrada de referencia, en sistemas de control convencionales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479F80AA-250F-0F15-44E4-B1CA71D3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132F-855E-4EEA-9D76-B8EE39C0F87F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C86F5019-A47C-86DD-13ED-01408AFE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51F7EED-DC0D-8B6E-E68D-4C3FA226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CA03-FDB2-4D53-BE4D-8B73CAE05620}" type="slidenum">
              <a:rPr lang="es-ES_tradnl" altLang="es-AR"/>
              <a:pPr/>
              <a:t>12</a:t>
            </a:fld>
            <a:endParaRPr lang="es-ES_tradnl" altLang="es-A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FC0388B-7F67-6E04-A93A-A42264429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s-AR" altLang="es-AR" b="1" dirty="0">
                <a:latin typeface="+mn-lt"/>
              </a:rPr>
              <a:t>Área </a:t>
            </a:r>
            <a:r>
              <a:rPr lang="es-AR" altLang="es-AR" b="1" dirty="0" err="1">
                <a:latin typeface="+mn-lt"/>
              </a:rPr>
              <a:t>Microprocesamiento</a:t>
            </a:r>
            <a:endParaRPr lang="es-ES" altLang="es-AR" b="1" dirty="0">
              <a:latin typeface="+mn-lt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94EF7CE-B5CD-1DD4-8408-D5DD12869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040" y="1727200"/>
            <a:ext cx="9712960" cy="4368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AR" altLang="es-AR" dirty="0">
                <a:latin typeface="+mn-lt"/>
              </a:rPr>
              <a:t>Este área se refiere a procesos tecnológicos relacionados con circuitos integrados especialmente desarrollados y que se denominan Microprocesadores. Su aplicación es amplia y va desde el control de procesos y sistemas IOT, </a:t>
            </a:r>
            <a:r>
              <a:rPr lang="es-AR" altLang="es-AR" dirty="0" err="1">
                <a:latin typeface="+mn-lt"/>
              </a:rPr>
              <a:t>WiFi</a:t>
            </a:r>
            <a:r>
              <a:rPr lang="es-AR" altLang="es-AR" dirty="0">
                <a:latin typeface="+mn-lt"/>
              </a:rPr>
              <a:t>, pasando por la Unidad Central de Procesos de las PC y los sistemas embebidos.</a:t>
            </a:r>
            <a:endParaRPr lang="es-ES" altLang="es-A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4000" b="1" dirty="0">
                <a:latin typeface="+mn-lt"/>
              </a:rPr>
              <a:t>Aulas Tecnológicas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>
                <a:latin typeface="+mn-lt"/>
              </a:rPr>
              <a:t>Las actividades técnico específicas se desarrollan en espacios especialmente diseñados y con el equipamiento necesario para la realización de proyectos y la puesta en marcha de prototipos destinados a resolver problemas en un amplio espectro de aplicaciones como la nanotecnología, la robótica, la </a:t>
            </a:r>
            <a:r>
              <a:rPr lang="es-AR" dirty="0" err="1">
                <a:latin typeface="+mn-lt"/>
              </a:rPr>
              <a:t>domótica</a:t>
            </a:r>
            <a:r>
              <a:rPr lang="es-AR" dirty="0">
                <a:latin typeface="+mn-lt"/>
              </a:rPr>
              <a:t> o las energías renovables por mencionar algunas, complementando la formación general con talleres de música, oratoria, ajedrez o arte entre otros.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lecha izquierda 6">
            <a:hlinkClick r:id="rId2" action="ppaction://hlinksldjump"/>
          </p:cNvPr>
          <p:cNvSpPr/>
          <p:nvPr/>
        </p:nvSpPr>
        <p:spPr>
          <a:xfrm>
            <a:off x="11117179" y="5710989"/>
            <a:ext cx="850232" cy="645361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encia\AppData\Local\Microsoft\Windows\Temporary Internet Files\Content.IE5\36OL4O3L\200px-RWB_Industriegebiet.svg[1]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4066673" y="1519989"/>
            <a:ext cx="3609473" cy="360947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4000" b="1" dirty="0">
                <a:latin typeface="+mn-lt"/>
              </a:rPr>
              <a:t>Prácticas </a:t>
            </a:r>
            <a:r>
              <a:rPr lang="es-AR" sz="4000" b="1" dirty="0" err="1">
                <a:latin typeface="+mn-lt"/>
              </a:rPr>
              <a:t>profesionalizantes</a:t>
            </a:r>
            <a:endParaRPr lang="es-AR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dirty="0">
                <a:latin typeface="+mn-lt"/>
              </a:rPr>
              <a:t>Es la primer escuela técnica de la especialidad electrónica en toda la República Argentina y la única en la que los alumnos egresan con una práctica laboral, que realizan durante el último año de estudios en, al cursar una asignatura anual de </a:t>
            </a:r>
            <a:r>
              <a:rPr lang="es-AR" dirty="0"/>
              <a:t>9</a:t>
            </a:r>
            <a:r>
              <a:rPr lang="es-AR" dirty="0">
                <a:latin typeface="+mn-lt"/>
              </a:rPr>
              <a:t> horas semanales, que se denomina “Practica Profesionalizante”.</a:t>
            </a:r>
          </a:p>
          <a:p>
            <a:pPr algn="just"/>
            <a:endParaRPr lang="es-AR" dirty="0">
              <a:latin typeface="+mn-lt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lecha izquierda 6">
            <a:hlinkClick r:id="rId3" action="ppaction://hlinksldjump"/>
          </p:cNvPr>
          <p:cNvSpPr/>
          <p:nvPr/>
        </p:nvSpPr>
        <p:spPr>
          <a:xfrm>
            <a:off x="11117179" y="5710989"/>
            <a:ext cx="850232" cy="645361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908A4-278C-7EE1-58F6-6E96DE4D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just"/>
            <a:r>
              <a:rPr lang="es-AR" sz="4000" b="1" dirty="0">
                <a:latin typeface="+mn-lt"/>
              </a:rPr>
              <a:t>Alcances del título: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1B706-C033-3C88-284E-B2217BC7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344362"/>
            <a:ext cx="11627317" cy="4931310"/>
          </a:xfrm>
        </p:spPr>
        <p:txBody>
          <a:bodyPr>
            <a:normAutofit fontScale="92500"/>
          </a:bodyPr>
          <a:lstStyle/>
          <a:p>
            <a:r>
              <a:rPr lang="es-ES" sz="2600" dirty="0"/>
              <a:t>El Técnico en Electrónica está capacitado para manifestar conocimientos, habilidades, destrezas, valores y actitudes en situaciones reales de trabajo, conforme a criterios de profesionalidad propios de su área y responsabilidad social al:</a:t>
            </a:r>
          </a:p>
          <a:p>
            <a:pPr algn="just"/>
            <a:r>
              <a:rPr lang="es-ES" sz="1800" dirty="0"/>
              <a:t>Proyectar, componentes y equipos de electrónica analógica y/o digital, con tecnología electrónica estándar y de baja o mediana complejidad.</a:t>
            </a:r>
          </a:p>
          <a:p>
            <a:pPr algn="just"/>
            <a:r>
              <a:rPr lang="es-ES" sz="1800" dirty="0"/>
              <a:t>Realizar ensayos y mediciones eléctricas y electrónicas en dispositivos, componentes, equipos e instalaciones con electrónica analógica y/o digital.</a:t>
            </a:r>
          </a:p>
          <a:p>
            <a:pPr algn="just"/>
            <a:r>
              <a:rPr lang="es-ES" sz="1800" dirty="0"/>
              <a:t>Operar componentes, productos y equipos con electrónica analógica y/o digital.</a:t>
            </a:r>
          </a:p>
          <a:p>
            <a:pPr algn="just"/>
            <a:r>
              <a:rPr lang="es-ES" sz="1800" dirty="0"/>
              <a:t>Realizar los mantenimientos, predictivo, preventivo, funcional operativo, y correctivo de componentes, productos y equipos con electrónica estándar, analógica y/o digital.</a:t>
            </a:r>
          </a:p>
          <a:p>
            <a:pPr algn="just"/>
            <a:r>
              <a:rPr lang="es-ES" sz="1800" dirty="0"/>
              <a:t>Montar dispositivos y componentes con electrónica analógica y/o digital.</a:t>
            </a:r>
          </a:p>
          <a:p>
            <a:pPr algn="just"/>
            <a:r>
              <a:rPr lang="es-ES" sz="1800" dirty="0"/>
              <a:t>Instalar productos y equipos con electrónica analógica y/o digital.</a:t>
            </a:r>
          </a:p>
          <a:p>
            <a:pPr algn="just"/>
            <a:r>
              <a:rPr lang="es-ES" sz="1800" dirty="0"/>
              <a:t>Realizar la selección, asesoramiento y comercialización de dispositivos, componentes, productos y equipos con electrónica analógica y/o digital.</a:t>
            </a:r>
          </a:p>
          <a:p>
            <a:pPr algn="just"/>
            <a:r>
              <a:rPr lang="es-ES" sz="1800" dirty="0"/>
              <a:t>Generar emprendimientos con electrónica analógica y/o digital de baja o mediana complejidad</a:t>
            </a:r>
            <a:endParaRPr lang="es-AR" sz="18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01445C-0A47-6B5C-A4D0-78934BB1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29987-6CF0-E0E9-2147-B0224092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24CC1-7A57-C8CD-F019-7AB445FB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A7B8-9FB6-4DBC-FC60-D8C2791D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pPr algn="just"/>
            <a:r>
              <a:rPr lang="es-AR" sz="4000" b="1" dirty="0">
                <a:latin typeface="+mn-lt"/>
              </a:rPr>
              <a:t>Habilitaciones Profesionales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DCB62-31C2-45B4-3CA7-E8DF9CA0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Las actividades profesionales, las limitaciones cualitativas, alcances y condiciones del ejercicio profesional del Técnico en Electrónica son las desarrolladas en el Perfil Profesional.</a:t>
            </a:r>
          </a:p>
          <a:p>
            <a:r>
              <a:rPr lang="es-ES" dirty="0"/>
              <a:t>Los medios de producción con los que trabaja como los dispositivos, componentes, equipos y/o productos electrónicos cuentan con una o más tecnologías de base sobre las cuales el técnico en electrónica desarrolla sus actividades.</a:t>
            </a:r>
          </a:p>
          <a:p>
            <a:r>
              <a:rPr lang="es-ES" dirty="0"/>
              <a:t>Las siguientes limitaciones son para su desempeño en forma autónoma. Bajo supervisión de un profesional de mayor jerarquía queda limitado al criterio del mismo.</a:t>
            </a:r>
          </a:p>
          <a:p>
            <a:r>
              <a:rPr lang="es-ES" dirty="0"/>
              <a:t>Dada la complejidad de dicha tecnología y el impacto sobre la salud, bienes y medioambiente se establecen las siguientes limitaciones cuantitativas que limitan y complementan el aspecto cualitativo del Perfil Profesional habilitándolo para: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74934-095F-1DBE-3F6C-BE916295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D327BC-A853-C058-E879-FD71461C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589159-A96C-9564-0357-94ED56D0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EF6F0-9765-6956-5996-428935F6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79"/>
          </a:xfrm>
        </p:spPr>
        <p:txBody>
          <a:bodyPr/>
          <a:lstStyle/>
          <a:p>
            <a:pPr algn="just"/>
            <a:r>
              <a:rPr lang="es-AR" sz="4000" b="1" dirty="0">
                <a:latin typeface="+mn-lt"/>
              </a:rPr>
              <a:t>Habilitaciones Profesionales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6466E-4947-5103-01B4-3330C2F3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404"/>
            <a:ext cx="10515600" cy="5108559"/>
          </a:xfrm>
        </p:spPr>
        <p:txBody>
          <a:bodyPr>
            <a:normAutofit fontScale="85000" lnSpcReduction="20000"/>
          </a:bodyPr>
          <a:lstStyle/>
          <a:p>
            <a:r>
              <a:rPr lang="es-ES" sz="2400" dirty="0"/>
              <a:t>1. Arbitrajes y tasaciones que se encuentren comprendidos en las funciones que otorga el perfil profesional.</a:t>
            </a:r>
          </a:p>
          <a:p>
            <a:r>
              <a:rPr lang="es-ES" sz="2400" dirty="0"/>
              <a:t>2. • En las actividades de diseño y desarrollo de componentes y equipos de electrónica analógica y/o digital: En telecomunicaciones hasta 2 KVA, En electrónica Industrial hasta 5 KVA., Control industrial y automatización hasta 5KVA.</a:t>
            </a:r>
          </a:p>
          <a:p>
            <a:r>
              <a:rPr lang="es-ES" sz="2400" dirty="0"/>
              <a:t>3. • En las actividades de operación y mantenimiento de componentes y equipos: En telecomunicaciones hasta 50 KVA, En electrónica Industrial hasta 50 KVA., Control industrial y automatización hasta 50 KVA.</a:t>
            </a:r>
          </a:p>
          <a:p>
            <a:r>
              <a:rPr lang="es-ES" sz="2400" dirty="0"/>
              <a:t>4. • En las actividades de montar e instalar componentes y equipos de electrónica analógica y/o digital:</a:t>
            </a:r>
          </a:p>
          <a:p>
            <a:r>
              <a:rPr lang="es-ES" sz="2400" dirty="0"/>
              <a:t>5. - En telecomunicaciones hasta 5 KW.</a:t>
            </a:r>
          </a:p>
          <a:p>
            <a:r>
              <a:rPr lang="es-ES" sz="2400" dirty="0"/>
              <a:t>6. - En electrónica Industrial hasta 5 KVA y tensión de alimentación y manejo de 3 x 380 VCA.</a:t>
            </a:r>
          </a:p>
          <a:p>
            <a:r>
              <a:rPr lang="es-ES" sz="2400" dirty="0"/>
              <a:t>7. -Control industrial y automatización hasta 5 KVA y tensión de alimentación y manejo de 3 x 380 VCA.</a:t>
            </a:r>
          </a:p>
          <a:p>
            <a:r>
              <a:rPr lang="es-ES" sz="2400" dirty="0"/>
              <a:t>8. Equipos que desarrollen tensiones estáticas de hasta 50000V.</a:t>
            </a:r>
          </a:p>
          <a:p>
            <a:pPr marL="0" indent="0">
              <a:buNone/>
            </a:pPr>
            <a:r>
              <a:rPr lang="es-ES" sz="2400" dirty="0"/>
              <a:t>En todos los casos el técnico realiza las actividades de las funciones asegurando los bienes, la salud y el impacto ambiental con protecciones y puestas a tierra que manejen hasta 5kVA.</a:t>
            </a:r>
            <a:endParaRPr lang="es-AR" sz="24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5788F0-E456-F10A-68B9-03437DC2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FDE265-B82C-BF0A-7371-5E929DF7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F93A7-4E73-C7A0-3399-EA0A6165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0823" y="345874"/>
            <a:ext cx="10515600" cy="1325563"/>
          </a:xfrm>
        </p:spPr>
        <p:txBody>
          <a:bodyPr>
            <a:normAutofit/>
          </a:bodyPr>
          <a:lstStyle/>
          <a:p>
            <a:r>
              <a:rPr lang="es-AR" sz="4000" b="1" dirty="0">
                <a:latin typeface="+mn-lt"/>
              </a:rPr>
              <a:t>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402773"/>
            <a:ext cx="10515600" cy="4774190"/>
          </a:xfrm>
        </p:spPr>
        <p:txBody>
          <a:bodyPr>
            <a:normAutofit/>
          </a:bodyPr>
          <a:lstStyle/>
          <a:p>
            <a:r>
              <a:rPr lang="es-ES" dirty="0"/>
              <a:t>la vida en democracia</a:t>
            </a:r>
          </a:p>
          <a:p>
            <a:r>
              <a:rPr lang="es-ES" dirty="0"/>
              <a:t>la innovación</a:t>
            </a:r>
          </a:p>
          <a:p>
            <a:r>
              <a:rPr lang="es-ES" dirty="0"/>
              <a:t>la solidaridad</a:t>
            </a:r>
          </a:p>
          <a:p>
            <a:r>
              <a:rPr lang="es-ES" dirty="0"/>
              <a:t>la inclusión</a:t>
            </a:r>
          </a:p>
          <a:p>
            <a:r>
              <a:rPr lang="es-ES" dirty="0"/>
              <a:t>la creatividad</a:t>
            </a:r>
          </a:p>
          <a:p>
            <a:r>
              <a:rPr lang="es-ES" dirty="0"/>
              <a:t>la defensa de la diversidad</a:t>
            </a:r>
          </a:p>
          <a:p>
            <a:r>
              <a:rPr lang="es-ES" dirty="0"/>
              <a:t>el cuidado del medio ambiente.</a:t>
            </a:r>
          </a:p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lecha izquierda 6">
            <a:hlinkClick r:id="rId2" action="ppaction://hlinksldjump"/>
          </p:cNvPr>
          <p:cNvSpPr/>
          <p:nvPr/>
        </p:nvSpPr>
        <p:spPr>
          <a:xfrm>
            <a:off x="11117179" y="5710989"/>
            <a:ext cx="850232" cy="645361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8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00BC759C-A207-9D14-69FA-D4DE991B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62C7-3C15-4A6F-9EDF-00BFF43AD6A2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88F3103-058E-9250-DA17-B2906C10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73E5A5E-9E97-7D78-5DEE-D6DEBC93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D36-0237-48CB-89F0-3D807167D40F}" type="slidenum">
              <a:rPr lang="es-ES_tradnl" altLang="es-AR"/>
              <a:pPr/>
              <a:t>19</a:t>
            </a:fld>
            <a:endParaRPr lang="es-ES_tradnl" altLang="es-A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A7346B-ED68-69D4-6193-8A1A1CB2BC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3200" y="2743200"/>
            <a:ext cx="8839200" cy="2590800"/>
          </a:xfrm>
        </p:spPr>
        <p:txBody>
          <a:bodyPr/>
          <a:lstStyle/>
          <a:p>
            <a:r>
              <a:rPr lang="es-ES_tradnl" altLang="es-AR" sz="3200" dirty="0">
                <a:latin typeface="+mn-lt"/>
              </a:rPr>
              <a:t>Solo se logra aprendizaje verdadero cuando existe alguien que quiere adquirir capacidades nuevas y otro que las enseña .</a:t>
            </a:r>
          </a:p>
          <a:p>
            <a:endParaRPr lang="es-ES_tradnl" altLang="es-AR" sz="3200" dirty="0"/>
          </a:p>
          <a:p>
            <a:r>
              <a:rPr lang="es-ES_tradnl" altLang="es-AR" sz="3200" dirty="0">
                <a:latin typeface="+mn-lt"/>
              </a:rPr>
              <a:t>¡Muchas gracias!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8070A40-003E-0CF3-65CA-6A3E5E6746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5600" y="1066800"/>
            <a:ext cx="9135444" cy="1143000"/>
          </a:xfrm>
        </p:spPr>
        <p:txBody>
          <a:bodyPr anchor="ctr">
            <a:noAutofit/>
          </a:bodyPr>
          <a:lstStyle/>
          <a:p>
            <a:pPr algn="l"/>
            <a:r>
              <a:rPr lang="es-ES_tradnl" altLang="es-AR" sz="4000" b="1" dirty="0">
                <a:latin typeface="+mn-lt"/>
              </a:rPr>
              <a:t>Hacia una enseñanza para la comprensión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585" y="517191"/>
            <a:ext cx="10515600" cy="738461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+mn-lt"/>
              </a:rPr>
              <a:t>Nuestra especialidad: Técnico en Electrónica</a:t>
            </a:r>
            <a:endParaRPr lang="es-ES" sz="40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7956" y="1610139"/>
            <a:ext cx="10515600" cy="439172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sz="2800" dirty="0"/>
              <a:t>Es aquella en la que los alumnos adquieren competencias relacionadas al diseño y mantenimiento de componentes y equipos de electrónica analógicas y/o digital, por ejemplo, computadoras, equipos de audio/video, teléfonos celulares, máquinas industriales, nanotecnología, robots, alarmas, etc.</a:t>
            </a:r>
          </a:p>
          <a:p>
            <a:pPr marL="457200" lvl="1" indent="0" algn="just">
              <a:buNone/>
            </a:pPr>
            <a:r>
              <a:rPr lang="es-ES" sz="2800" dirty="0"/>
              <a:t>Los medios de producción con los que se trabaja como sus dispositivos, componentes, equipos y/o productos electrónicos, cuentan con una o más tecnologías de base sobre las cuales el técnico en electrónica desarrolla sus actividades.</a:t>
            </a:r>
          </a:p>
          <a:p>
            <a:pPr algn="just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10/26/2022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ET N° 28 DE 10 "República Francesa"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E1C-ED5B-48D2-9E3B-B13C7D67EE5A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ET N° 28 DE 10 "República Francesa"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48" y="426002"/>
            <a:ext cx="4524704" cy="5450957"/>
          </a:xfrm>
          <a:prstGeom prst="rect">
            <a:avLst/>
          </a:prstGeom>
          <a:effectLst/>
        </p:spPr>
      </p:pic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10748209" y="5574932"/>
            <a:ext cx="946485" cy="781417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6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r>
              <a:rPr lang="es-ES_tradnl" sz="4000" b="1" dirty="0">
                <a:latin typeface="+mn-lt"/>
              </a:rPr>
              <a:t>Objetivos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6535"/>
            <a:ext cx="10515600" cy="487472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s-ES" dirty="0"/>
              <a:t>•	Que el alumno construya un pensamiento crítico, conciente de la importancia del cuidado del medio ambiente y del cuidado de la salud propia y la del otro.</a:t>
            </a:r>
          </a:p>
          <a:p>
            <a:pPr marL="457200" lvl="1" indent="0">
              <a:buNone/>
            </a:pPr>
            <a:r>
              <a:rPr lang="es-ES" dirty="0"/>
              <a:t>•	Que el alumno valore la democracia como forma de vida comunitaria y entienda la potencialidad de la tarea cooperativa y de la solidaridad.</a:t>
            </a:r>
          </a:p>
          <a:p>
            <a:pPr marL="457200" lvl="1" indent="0">
              <a:buNone/>
            </a:pPr>
            <a:r>
              <a:rPr lang="es-ES" dirty="0"/>
              <a:t>•	Que el alumno se  adapte plenamente al sistema escolar del nivel medio y al estilo de vida escolar de la Escuela Técnica N° 28 “República Francesa”.</a:t>
            </a:r>
          </a:p>
          <a:p>
            <a:pPr marL="457200" lvl="1" indent="0">
              <a:buNone/>
            </a:pPr>
            <a:r>
              <a:rPr lang="es-ES" dirty="0"/>
              <a:t>•	Que el alumno finalice sus estudios exitosamente sin sobre edad.</a:t>
            </a:r>
          </a:p>
          <a:p>
            <a:pPr marL="457200" lvl="1" indent="0">
              <a:buNone/>
            </a:pPr>
            <a:r>
              <a:rPr lang="es-ES" dirty="0"/>
              <a:t>•	Integrar, rápidamente, a la familia a la vida escolar.</a:t>
            </a:r>
          </a:p>
          <a:p>
            <a:pPr marL="457200" lvl="1" indent="0">
              <a:buNone/>
            </a:pPr>
            <a:r>
              <a:rPr lang="es-ES" dirty="0"/>
              <a:t>•	Articular el ciclo superior con el mundo del trabajo, a través de las prácticas en la empresa y otras actividades, que vinculen el campo educativo con el campo laboral.</a:t>
            </a:r>
          </a:p>
          <a:p>
            <a:pPr marL="457200" lvl="1" indent="0">
              <a:buNone/>
            </a:pPr>
            <a:r>
              <a:rPr lang="es-ES" dirty="0"/>
              <a:t>•	Desarrollar conocimientos y técnicas que respondan al perfil del egresado.</a:t>
            </a:r>
          </a:p>
          <a:p>
            <a:pPr marL="457200" lvl="1" indent="0">
              <a:buNone/>
            </a:pPr>
            <a:r>
              <a:rPr lang="es-ES" dirty="0"/>
              <a:t>•	Desarrollar la capacidad de transferir las competencias adquiridas a distintas situaciones y a diferentes contextos.</a:t>
            </a:r>
          </a:p>
          <a:p>
            <a:pPr marL="457200" lvl="1" indent="0">
              <a:buNone/>
            </a:pPr>
            <a:r>
              <a:rPr lang="es-ES" dirty="0"/>
              <a:t>•	Brindar al alumno y al egresado herramientas para la actualización tecnológica.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BB5-08CA-4645-AFC1-A710C1BCF451}" type="datetime1">
              <a:rPr lang="en-US" smtClean="0">
                <a:solidFill>
                  <a:schemeClr val="tx2">
                    <a:lumMod val="75000"/>
                  </a:schemeClr>
                </a:solidFill>
              </a:rPr>
              <a:t>10/26/2022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ET N° 28 DE 10 "República Francesa"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t>3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lecha izquierda 6">
            <a:hlinkClick r:id="rId2" action="ppaction://hlinksldjump"/>
          </p:cNvPr>
          <p:cNvSpPr/>
          <p:nvPr/>
        </p:nvSpPr>
        <p:spPr>
          <a:xfrm>
            <a:off x="11117179" y="5710989"/>
            <a:ext cx="850232" cy="645361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8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fecha 2"/>
          <p:cNvSpPr>
            <a:spLocks noGrp="1"/>
          </p:cNvSpPr>
          <p:nvPr>
            <p:ph type="dt" sz="half" idx="10"/>
          </p:nvPr>
        </p:nvSpPr>
        <p:spPr>
          <a:xfrm>
            <a:off x="780450" y="6356350"/>
            <a:ext cx="2743200" cy="365125"/>
          </a:xfrm>
        </p:spPr>
        <p:txBody>
          <a:bodyPr/>
          <a:lstStyle/>
          <a:p>
            <a:fld id="{E0471A6D-8CE3-4A65-BC45-48EA941963EF}" type="datetime1">
              <a:rPr lang="es-ES_tradnl" altLang="es-ES"/>
              <a:pPr/>
              <a:t>26/10/2022</a:t>
            </a:fld>
            <a:endParaRPr lang="es-ES_tradnl" altLang="es-ES" dirty="0"/>
          </a:p>
        </p:txBody>
      </p:sp>
      <p:sp>
        <p:nvSpPr>
          <p:cNvPr id="4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980850" y="6356350"/>
            <a:ext cx="4114800" cy="365125"/>
          </a:xfrm>
        </p:spPr>
        <p:txBody>
          <a:bodyPr/>
          <a:lstStyle/>
          <a:p>
            <a:r>
              <a:rPr lang="es-ES_tradnl" altLang="es-ES"/>
              <a:t>Hacia una enseñanza para la comprensión</a:t>
            </a:r>
          </a:p>
        </p:txBody>
      </p:sp>
      <p:sp>
        <p:nvSpPr>
          <p:cNvPr id="49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52850" y="6356350"/>
            <a:ext cx="2743200" cy="365125"/>
          </a:xfrm>
        </p:spPr>
        <p:txBody>
          <a:bodyPr/>
          <a:lstStyle/>
          <a:p>
            <a:fld id="{6427B953-CC31-4417-A4A6-5667434D135D}" type="slidenum">
              <a:rPr lang="es-ES_tradnl" altLang="es-ES"/>
              <a:pPr/>
              <a:t>4</a:t>
            </a:fld>
            <a:endParaRPr lang="es-ES_tradnl" altLang="es-E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359" y="180563"/>
            <a:ext cx="9368857" cy="1143000"/>
          </a:xfrm>
        </p:spPr>
        <p:txBody>
          <a:bodyPr>
            <a:normAutofit fontScale="90000"/>
          </a:bodyPr>
          <a:lstStyle/>
          <a:p>
            <a:r>
              <a:rPr lang="es-AR" altLang="es-ES" b="1" dirty="0">
                <a:latin typeface="+mn-lt"/>
              </a:rPr>
              <a:t>Estructura del Segundo Ciclo Electrónica</a:t>
            </a:r>
            <a:endParaRPr lang="es-ES" altLang="es-ES" b="1" dirty="0">
              <a:latin typeface="+mn-lt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8875422" y="1608259"/>
            <a:ext cx="1727200" cy="8636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AR" altLang="es-ES" sz="2000" dirty="0">
                <a:solidFill>
                  <a:schemeClr val="bg1"/>
                </a:solidFill>
              </a:rPr>
              <a:t>Proyecto </a:t>
            </a:r>
          </a:p>
          <a:p>
            <a:pPr algn="ctr"/>
            <a:r>
              <a:rPr lang="es-AR" altLang="es-ES" sz="2000" dirty="0">
                <a:solidFill>
                  <a:schemeClr val="bg1"/>
                </a:solidFill>
              </a:rPr>
              <a:t>Final</a:t>
            </a:r>
            <a:endParaRPr lang="es-ES" altLang="es-ES" sz="2000" dirty="0">
              <a:solidFill>
                <a:schemeClr val="bg1"/>
              </a:solidFill>
            </a:endParaRP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4633126" y="2349500"/>
            <a:ext cx="360363" cy="717550"/>
          </a:xfrm>
          <a:prstGeom prst="upArrow">
            <a:avLst>
              <a:gd name="adj1" fmla="val 50000"/>
              <a:gd name="adj2" fmla="val 49780"/>
            </a:avLst>
          </a:prstGeom>
          <a:solidFill>
            <a:srgbClr val="990033"/>
          </a:solidFill>
          <a:ln>
            <a:noFill/>
          </a:ln>
          <a:effectLst>
            <a:prstShdw prst="shdw17" dist="17961" dir="2700000">
              <a:srgbClr val="9900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649251" y="2349500"/>
            <a:ext cx="360363" cy="717550"/>
          </a:xfrm>
          <a:prstGeom prst="upArrow">
            <a:avLst>
              <a:gd name="adj1" fmla="val 50000"/>
              <a:gd name="adj2" fmla="val 49780"/>
            </a:avLst>
          </a:prstGeom>
          <a:solidFill>
            <a:srgbClr val="990033"/>
          </a:solidFill>
          <a:ln>
            <a:noFill/>
          </a:ln>
          <a:effectLst>
            <a:prstShdw prst="shdw17" dist="17961" dir="2700000">
              <a:srgbClr val="9900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7873214" y="1773238"/>
            <a:ext cx="971549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990033"/>
          </a:solidFill>
          <a:ln>
            <a:noFill/>
          </a:ln>
          <a:effectLst>
            <a:prstShdw prst="shdw17" dist="17961" dir="2700000">
              <a:srgbClr val="9900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flipH="1">
            <a:off x="2975013" y="1844675"/>
            <a:ext cx="935800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990033"/>
          </a:solidFill>
          <a:ln>
            <a:noFill/>
          </a:ln>
          <a:effectLst>
            <a:prstShdw prst="shdw17" dist="17961" dir="2700000">
              <a:srgbClr val="9900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1189076" y="1679696"/>
            <a:ext cx="1727200" cy="792163"/>
            <a:chOff x="158" y="1026"/>
            <a:chExt cx="1088" cy="49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158" y="1026"/>
              <a:ext cx="1088" cy="499"/>
            </a:xfrm>
            <a:prstGeom prst="flowChartAlternateProcess">
              <a:avLst/>
            </a:prstGeom>
            <a:grpFill/>
            <a:ln>
              <a:noFill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249" y="1071"/>
              <a:ext cx="953" cy="442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altLang="es-ES" sz="2000" dirty="0">
                  <a:solidFill>
                    <a:schemeClr val="bg1"/>
                  </a:solidFill>
                </a:rPr>
                <a:t>Seminarios Específicos</a:t>
              </a:r>
              <a:endParaRPr lang="es-ES" altLang="es-E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656" name="Group 32"/>
          <p:cNvGrpSpPr>
            <a:grpSpLocks/>
          </p:cNvGrpSpPr>
          <p:nvPr/>
        </p:nvGrpSpPr>
        <p:grpSpPr bwMode="auto">
          <a:xfrm>
            <a:off x="3912401" y="1628776"/>
            <a:ext cx="1858963" cy="720725"/>
            <a:chOff x="1648" y="1026"/>
            <a:chExt cx="1088" cy="454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1648" y="1026"/>
              <a:ext cx="1088" cy="454"/>
            </a:xfrm>
            <a:prstGeom prst="flowChartAlternateProcess">
              <a:avLst/>
            </a:prstGeom>
            <a:solidFill>
              <a:srgbClr val="990033"/>
            </a:solidFill>
            <a:ln>
              <a:noFill/>
            </a:ln>
            <a:effectLst>
              <a:prstShdw prst="shdw17" dist="17961" dir="2700000">
                <a:srgbClr val="9900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746" y="1071"/>
              <a:ext cx="907" cy="404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>
              <a:prstShdw prst="shdw17" dist="17961" dir="2700000">
                <a:srgbClr val="9900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ES">
                  <a:solidFill>
                    <a:srgbClr val="FFFFCC"/>
                  </a:solidFill>
                </a:rPr>
                <a:t>Técnicas de Investigación</a:t>
              </a:r>
              <a:endParaRPr lang="es-ES" altLang="es-ES">
                <a:solidFill>
                  <a:srgbClr val="FFFFCC"/>
                </a:solidFill>
              </a:endParaRPr>
            </a:p>
          </p:txBody>
        </p:sp>
      </p:grpSp>
      <p:grpSp>
        <p:nvGrpSpPr>
          <p:cNvPr id="26657" name="Group 33"/>
          <p:cNvGrpSpPr>
            <a:grpSpLocks/>
          </p:cNvGrpSpPr>
          <p:nvPr/>
        </p:nvGrpSpPr>
        <p:grpSpPr bwMode="auto">
          <a:xfrm>
            <a:off x="6060288" y="1628776"/>
            <a:ext cx="1727200" cy="720725"/>
            <a:chOff x="2963" y="1026"/>
            <a:chExt cx="1088" cy="454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2963" y="1026"/>
              <a:ext cx="1088" cy="454"/>
            </a:xfrm>
            <a:prstGeom prst="flowChartAlternateProcess">
              <a:avLst/>
            </a:prstGeom>
            <a:solidFill>
              <a:srgbClr val="990033"/>
            </a:solidFill>
            <a:ln>
              <a:noFill/>
            </a:ln>
            <a:effectLst>
              <a:prstShdw prst="shdw17" dist="17961" dir="2700000">
                <a:srgbClr val="9900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016" y="1071"/>
              <a:ext cx="998" cy="404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>
              <a:prstShdw prst="shdw17" dist="17961" dir="2700000">
                <a:srgbClr val="9900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ES">
                  <a:solidFill>
                    <a:srgbClr val="FFFFCC"/>
                  </a:solidFill>
                </a:rPr>
                <a:t>Técnicas Proyectuales</a:t>
              </a:r>
              <a:endParaRPr lang="es-ES" altLang="es-ES">
                <a:solidFill>
                  <a:srgbClr val="FFFFCC"/>
                </a:solidFill>
              </a:endParaRPr>
            </a:p>
          </p:txBody>
        </p:sp>
      </p:grp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1215509" y="3152774"/>
            <a:ext cx="1817688" cy="762000"/>
            <a:chOff x="158" y="1978"/>
            <a:chExt cx="1088" cy="454"/>
          </a:xfrm>
        </p:grpSpPr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158" y="1978"/>
              <a:ext cx="1088" cy="454"/>
            </a:xfrm>
            <a:prstGeom prst="flowChartAlternateProcess">
              <a:avLst/>
            </a:prstGeom>
            <a:solidFill>
              <a:srgbClr val="CCECFF"/>
            </a:soli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340" y="2023"/>
              <a:ext cx="485" cy="22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ES" dirty="0"/>
                <a:t>6° Año</a:t>
              </a:r>
              <a:endParaRPr lang="es-ES" altLang="es-ES" dirty="0"/>
            </a:p>
          </p:txBody>
        </p:sp>
      </p:grp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1215509" y="3873499"/>
            <a:ext cx="1817688" cy="762000"/>
            <a:chOff x="158" y="2432"/>
            <a:chExt cx="1088" cy="454"/>
          </a:xfrm>
        </p:grpSpPr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158" y="2432"/>
              <a:ext cx="1088" cy="454"/>
            </a:xfrm>
            <a:prstGeom prst="flowChartAlternateProcess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0" y="2522"/>
              <a:ext cx="485" cy="22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ES" dirty="0"/>
                <a:t>5° Año</a:t>
              </a:r>
              <a:endParaRPr lang="es-ES" altLang="es-ES" dirty="0"/>
            </a:p>
          </p:txBody>
        </p:sp>
      </p:grp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1215509" y="4592637"/>
            <a:ext cx="1817688" cy="762000"/>
            <a:chOff x="158" y="2885"/>
            <a:chExt cx="1088" cy="454"/>
          </a:xfrm>
        </p:grpSpPr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158" y="2885"/>
              <a:ext cx="1088" cy="454"/>
            </a:xfrm>
            <a:prstGeom prst="flowChartAlternateProcess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340" y="2975"/>
              <a:ext cx="485" cy="22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ES" dirty="0"/>
                <a:t>4° Año</a:t>
              </a:r>
              <a:endParaRPr lang="es-ES" altLang="es-ES" dirty="0"/>
            </a:p>
          </p:txBody>
        </p:sp>
      </p:grpSp>
      <p:grpSp>
        <p:nvGrpSpPr>
          <p:cNvPr id="26667" name="Group 43"/>
          <p:cNvGrpSpPr>
            <a:grpSpLocks/>
          </p:cNvGrpSpPr>
          <p:nvPr/>
        </p:nvGrpSpPr>
        <p:grpSpPr bwMode="auto">
          <a:xfrm>
            <a:off x="3658714" y="3068639"/>
            <a:ext cx="4092575" cy="792162"/>
            <a:chOff x="1655" y="1979"/>
            <a:chExt cx="2404" cy="454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1655" y="1979"/>
              <a:ext cx="2404" cy="454"/>
            </a:xfrm>
            <a:prstGeom prst="flowChartAlternateProcess">
              <a:avLst/>
            </a:prstGeom>
            <a:solidFill>
              <a:srgbClr val="CCECFF"/>
            </a:soli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2271" y="2074"/>
              <a:ext cx="1083" cy="2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altLang="es-ES" dirty="0"/>
                <a:t>Técnica Específica</a:t>
              </a:r>
              <a:endParaRPr lang="es-ES" altLang="es-ES" dirty="0"/>
            </a:p>
          </p:txBody>
        </p:sp>
      </p:grpSp>
      <p:grpSp>
        <p:nvGrpSpPr>
          <p:cNvPr id="26668" name="Group 44"/>
          <p:cNvGrpSpPr>
            <a:grpSpLocks/>
          </p:cNvGrpSpPr>
          <p:nvPr/>
        </p:nvGrpSpPr>
        <p:grpSpPr bwMode="auto">
          <a:xfrm>
            <a:off x="3696501" y="3897257"/>
            <a:ext cx="4119562" cy="792163"/>
            <a:chOff x="1655" y="2432"/>
            <a:chExt cx="1633" cy="454"/>
          </a:xfrm>
        </p:grpSpPr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1655" y="2432"/>
              <a:ext cx="1633" cy="454"/>
            </a:xfrm>
            <a:prstGeom prst="flowChartAlternateProcess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1758" y="2471"/>
              <a:ext cx="1403" cy="37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altLang="es-ES" dirty="0"/>
                <a:t>Científico Tecnológica y Técnica Específica</a:t>
              </a:r>
              <a:endParaRPr lang="es-ES" altLang="es-ES" dirty="0"/>
            </a:p>
          </p:txBody>
        </p:sp>
      </p:grp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3696501" y="4635499"/>
            <a:ext cx="4092574" cy="738190"/>
            <a:chOff x="1655" y="2886"/>
            <a:chExt cx="2404" cy="454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1655" y="2886"/>
              <a:ext cx="2404" cy="454"/>
            </a:xfrm>
            <a:prstGeom prst="flowChartAlternateProcess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1797" y="2930"/>
              <a:ext cx="2089" cy="39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altLang="es-ES" dirty="0"/>
                <a:t>Científico Tecnológica y Técnica Específica</a:t>
              </a:r>
              <a:endParaRPr lang="es-ES" altLang="es-ES" dirty="0"/>
            </a:p>
          </p:txBody>
        </p:sp>
      </p:grpSp>
      <p:grpSp>
        <p:nvGrpSpPr>
          <p:cNvPr id="26673" name="Group 49"/>
          <p:cNvGrpSpPr>
            <a:grpSpLocks/>
          </p:cNvGrpSpPr>
          <p:nvPr/>
        </p:nvGrpSpPr>
        <p:grpSpPr bwMode="auto">
          <a:xfrm>
            <a:off x="8881274" y="3111453"/>
            <a:ext cx="2149281" cy="1015441"/>
            <a:chOff x="4785" y="1961"/>
            <a:chExt cx="817" cy="605"/>
          </a:xfrm>
        </p:grpSpPr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4785" y="1979"/>
              <a:ext cx="817" cy="454"/>
            </a:xfrm>
            <a:prstGeom prst="flowChartAlternateProcess">
              <a:avLst/>
            </a:prstGeom>
            <a:solidFill>
              <a:srgbClr val="CCECFF"/>
            </a:soli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3" name="Text Box 39"/>
            <p:cNvSpPr txBox="1">
              <a:spLocks noChangeArrowheads="1"/>
            </p:cNvSpPr>
            <p:nvPr/>
          </p:nvSpPr>
          <p:spPr bwMode="auto">
            <a:xfrm>
              <a:off x="4830" y="1961"/>
              <a:ext cx="772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altLang="es-ES" sz="2000" dirty="0"/>
                <a:t>Practica Profesionalizante</a:t>
              </a:r>
              <a:endParaRPr lang="es-ES" altLang="es-ES" sz="2000" dirty="0"/>
            </a:p>
          </p:txBody>
        </p:sp>
      </p:grp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8821341" y="3860801"/>
            <a:ext cx="2209214" cy="2273300"/>
            <a:chOff x="4785" y="2432"/>
            <a:chExt cx="817" cy="907"/>
          </a:xfrm>
        </p:grpSpPr>
        <p:sp>
          <p:nvSpPr>
            <p:cNvPr id="26639" name="AutoShape 15"/>
            <p:cNvSpPr>
              <a:spLocks noChangeArrowheads="1"/>
            </p:cNvSpPr>
            <p:nvPr/>
          </p:nvSpPr>
          <p:spPr bwMode="auto">
            <a:xfrm>
              <a:off x="4785" y="2432"/>
              <a:ext cx="817" cy="907"/>
            </a:xfrm>
            <a:prstGeom prst="flowChartAlternateProcess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4805" y="2523"/>
              <a:ext cx="751" cy="332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altLang="es-ES" sz="1600" dirty="0"/>
                <a:t>Taller de electrónica  </a:t>
              </a:r>
            </a:p>
            <a:p>
              <a:pPr algn="ctr"/>
              <a:r>
                <a:rPr lang="es-AR" altLang="es-ES" sz="1600" dirty="0"/>
                <a:t>Laboratorios</a:t>
              </a:r>
            </a:p>
            <a:p>
              <a:pPr algn="ctr"/>
              <a:r>
                <a:rPr lang="es-AR" altLang="es-ES" sz="1600" dirty="0"/>
                <a:t>Aulas Tecnológicas</a:t>
              </a:r>
              <a:endParaRPr lang="es-ES" altLang="es-ES" sz="1600" dirty="0"/>
            </a:p>
          </p:txBody>
        </p:sp>
      </p:grp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8089113" y="3141664"/>
            <a:ext cx="755650" cy="2992437"/>
            <a:chOff x="4331" y="1979"/>
            <a:chExt cx="452" cy="1360"/>
          </a:xfrm>
        </p:grpSpPr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4331" y="1979"/>
              <a:ext cx="452" cy="1360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5" name="Text Box 41"/>
            <p:cNvSpPr txBox="1">
              <a:spLocks noChangeArrowheads="1"/>
            </p:cNvSpPr>
            <p:nvPr/>
          </p:nvSpPr>
          <p:spPr bwMode="auto">
            <a:xfrm rot="-5400000">
              <a:off x="3957" y="2490"/>
              <a:ext cx="1225" cy="383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CCEC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ES"/>
                <a:t>Practicas </a:t>
              </a:r>
            </a:p>
            <a:p>
              <a:pPr algn="ctr"/>
              <a:r>
                <a:rPr lang="es-AR" altLang="es-ES"/>
                <a:t>profesionalizantes</a:t>
              </a:r>
              <a:endParaRPr lang="es-ES" altLang="es-ES"/>
            </a:p>
          </p:txBody>
        </p:sp>
      </p:grpSp>
      <p:grpSp>
        <p:nvGrpSpPr>
          <p:cNvPr id="50" name="Group 30"/>
          <p:cNvGrpSpPr>
            <a:grpSpLocks/>
          </p:cNvGrpSpPr>
          <p:nvPr/>
        </p:nvGrpSpPr>
        <p:grpSpPr bwMode="auto">
          <a:xfrm>
            <a:off x="1233765" y="5267324"/>
            <a:ext cx="1817688" cy="762000"/>
            <a:chOff x="158" y="2885"/>
            <a:chExt cx="1088" cy="454"/>
          </a:xfrm>
        </p:grpSpPr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>
              <a:off x="158" y="2885"/>
              <a:ext cx="1088" cy="454"/>
            </a:xfrm>
            <a:prstGeom prst="flowChartAlternateProcess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40" y="2975"/>
              <a:ext cx="485" cy="22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ES" dirty="0"/>
                <a:t>3° Año</a:t>
              </a:r>
              <a:endParaRPr lang="es-ES" altLang="es-ES" dirty="0"/>
            </a:p>
          </p:txBody>
        </p:sp>
      </p:grp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3725076" y="5376741"/>
            <a:ext cx="4092574" cy="792163"/>
            <a:chOff x="1655" y="2886"/>
            <a:chExt cx="2404" cy="45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1655" y="2886"/>
              <a:ext cx="2404" cy="454"/>
            </a:xfrm>
            <a:prstGeom prst="flowChartAlternateProcess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1910" y="3000"/>
              <a:ext cx="1862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ES" dirty="0"/>
                <a:t>General y Científico Tecnológica</a:t>
              </a:r>
              <a:endParaRPr lang="es-ES" alt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84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4EA3B368-CD85-5685-C017-11C01152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AC19-3C40-4FB1-A115-0DE276824FE8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2D42DA2E-3406-6CB4-D2CE-0080F980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98ABFB3-72F1-98B9-EABA-9642908C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4793-A63D-4019-8B55-F79E5181430F}" type="slidenum">
              <a:rPr lang="es-ES_tradnl" altLang="es-AR"/>
              <a:pPr/>
              <a:t>5</a:t>
            </a:fld>
            <a:endParaRPr lang="es-ES_tradnl" altLang="es-AR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FA242A3-6F99-4B36-9C2F-7620C6324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dirty="0">
                <a:latin typeface="+mn-lt"/>
              </a:rPr>
              <a:t>Capacidades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227A9A7-2B15-31CD-9582-062C9DF60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1825625"/>
            <a:ext cx="10982960" cy="4351338"/>
          </a:xfrm>
        </p:spPr>
        <p:txBody>
          <a:bodyPr>
            <a:normAutofit/>
          </a:bodyPr>
          <a:lstStyle/>
          <a:p>
            <a:r>
              <a:rPr lang="es-ES_tradnl" altLang="es-AR" sz="3600" dirty="0">
                <a:latin typeface="+mn-lt"/>
              </a:rPr>
              <a:t>Intelectuales =&gt; Saber - Saber (aprender a aprender)</a:t>
            </a:r>
          </a:p>
          <a:p>
            <a:r>
              <a:rPr lang="es-ES_tradnl" altLang="es-AR" sz="3600" dirty="0">
                <a:latin typeface="+mn-lt"/>
              </a:rPr>
              <a:t>Prácticas =&gt; Saber hacer (aprender haciendo)</a:t>
            </a:r>
          </a:p>
          <a:p>
            <a:r>
              <a:rPr lang="es-ES_tradnl" altLang="es-AR" sz="3600" dirty="0">
                <a:latin typeface="+mn-lt"/>
              </a:rPr>
              <a:t>Sociales =&gt; Saber ser y vivir con (aprender a emprender)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78DFE97-6AA1-9D5D-E02D-F8C7B3DB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2D6-AFC4-4324-85AB-584E25D7C67A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8AC75A1-A0C3-23BA-62BE-57CF4E00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A8B1D9F-CCE3-29CA-BFA0-322A8417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EC21-31A4-4603-AF49-1756411ACA95}" type="slidenum">
              <a:rPr lang="es-ES_tradnl" altLang="es-AR"/>
              <a:pPr/>
              <a:t>6</a:t>
            </a:fld>
            <a:endParaRPr lang="es-ES_tradnl" altLang="es-A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B71B4E2-6ACD-CBCD-E679-3C19289E7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 dirty="0">
                <a:latin typeface="+mn-lt"/>
              </a:rPr>
              <a:t>Contenidos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E4D8B2-E515-16A6-1C15-813A0927E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s-ES_tradnl" altLang="es-AR" sz="3200" dirty="0">
                <a:latin typeface="+mn-lt"/>
              </a:rPr>
              <a:t>Formación de fundamento.</a:t>
            </a:r>
          </a:p>
          <a:p>
            <a:pPr lvl="2"/>
            <a:r>
              <a:rPr lang="es-ES_tradnl" altLang="es-AR" sz="2800" dirty="0">
                <a:latin typeface="+mn-lt"/>
              </a:rPr>
              <a:t>Área Electrónica Analógica</a:t>
            </a:r>
          </a:p>
          <a:p>
            <a:pPr lvl="2"/>
            <a:r>
              <a:rPr lang="es-ES_tradnl" altLang="es-AR" sz="2800" dirty="0">
                <a:latin typeface="+mn-lt"/>
              </a:rPr>
              <a:t>Área Electrónica Digital</a:t>
            </a:r>
          </a:p>
          <a:p>
            <a:pPr lvl="1"/>
            <a:r>
              <a:rPr lang="es-ES_tradnl" altLang="es-AR" sz="3200" dirty="0">
                <a:latin typeface="+mn-lt"/>
              </a:rPr>
              <a:t>Formación especifica</a:t>
            </a:r>
          </a:p>
          <a:p>
            <a:pPr lvl="2"/>
            <a:r>
              <a:rPr lang="es-ES_tradnl" altLang="es-AR" sz="2800" dirty="0">
                <a:latin typeface="+mn-lt"/>
              </a:rPr>
              <a:t>Área Comunicaciones</a:t>
            </a:r>
          </a:p>
          <a:p>
            <a:pPr lvl="2"/>
            <a:r>
              <a:rPr lang="es-ES_tradnl" altLang="es-AR" sz="2800" dirty="0">
                <a:latin typeface="+mn-lt"/>
              </a:rPr>
              <a:t>Área Control</a:t>
            </a:r>
          </a:p>
          <a:p>
            <a:pPr lvl="2"/>
            <a:r>
              <a:rPr lang="es-ES_tradnl" altLang="es-AR" sz="2800" dirty="0">
                <a:latin typeface="+mn-lt"/>
              </a:rPr>
              <a:t>Área </a:t>
            </a:r>
            <a:r>
              <a:rPr lang="es-ES_tradnl" altLang="es-AR" sz="2800" dirty="0" err="1">
                <a:latin typeface="+mn-lt"/>
              </a:rPr>
              <a:t>Microprocesamiento</a:t>
            </a:r>
            <a:r>
              <a:rPr lang="es-ES_tradnl" altLang="es-AR" sz="2800" dirty="0">
                <a:latin typeface="+mn-lt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AC7AF821-8027-0722-5F25-61A66103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317-FD7B-453A-AB2B-AA445C33C551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13F49E6-497C-01E4-D56E-00B25B72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FD4F491-6A53-7005-3B39-DDCD2A93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62E-DE9C-41A9-9EFA-8BD9C91F3DDA}" type="slidenum">
              <a:rPr lang="es-ES_tradnl" altLang="es-AR"/>
              <a:pPr/>
              <a:t>7</a:t>
            </a:fld>
            <a:endParaRPr lang="es-ES_tradnl" altLang="es-A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59A4306-6DC0-C8D2-12B8-39736DCE2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9360" y="365125"/>
            <a:ext cx="10124440" cy="1325563"/>
          </a:xfrm>
        </p:spPr>
        <p:txBody>
          <a:bodyPr/>
          <a:lstStyle/>
          <a:p>
            <a:r>
              <a:rPr lang="es-ES_tradnl" altLang="es-AR" b="1" dirty="0">
                <a:latin typeface="+mn-lt"/>
              </a:rPr>
              <a:t>Metodología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F69C87F-9D07-D9D6-8A12-2EAC2854A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4800" y="1825625"/>
            <a:ext cx="9779000" cy="4351338"/>
          </a:xfrm>
        </p:spPr>
        <p:txBody>
          <a:bodyPr/>
          <a:lstStyle/>
          <a:p>
            <a:r>
              <a:rPr lang="es-ES_tradnl" altLang="es-AR" dirty="0">
                <a:latin typeface="+mn-lt"/>
              </a:rPr>
              <a:t>Proyectos</a:t>
            </a:r>
          </a:p>
          <a:p>
            <a:r>
              <a:rPr lang="es-ES_tradnl" altLang="es-AR" dirty="0">
                <a:latin typeface="+mn-lt"/>
              </a:rPr>
              <a:t>Investigación</a:t>
            </a:r>
          </a:p>
          <a:p>
            <a:r>
              <a:rPr lang="es-ES_tradnl" altLang="es-AR" dirty="0">
                <a:latin typeface="+mn-lt"/>
              </a:rPr>
              <a:t>Seminarios</a:t>
            </a:r>
          </a:p>
          <a:p>
            <a:r>
              <a:rPr lang="es-ES_tradnl" altLang="es-AR" dirty="0">
                <a:latin typeface="+mn-lt"/>
              </a:rPr>
              <a:t>Aula tecnológica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6683527-C9A1-D7BD-EFAC-96AF4F17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4885-D136-42EF-9CF1-38D6F19E97EB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E2D0988-2568-D652-68CC-C9F133BE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FED185F-7F01-9281-0BC0-13602EC1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F86-651A-4C58-9BF2-099E9E57F940}" type="slidenum">
              <a:rPr lang="es-ES_tradnl" altLang="es-AR"/>
              <a:pPr/>
              <a:t>8</a:t>
            </a:fld>
            <a:endParaRPr lang="es-ES_tradnl" altLang="es-A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9BA4843-4DC8-FC76-23CF-7E7CFC1F4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4933" y="336550"/>
            <a:ext cx="7772400" cy="1143000"/>
          </a:xfrm>
        </p:spPr>
        <p:txBody>
          <a:bodyPr/>
          <a:lstStyle/>
          <a:p>
            <a:r>
              <a:rPr lang="es-ES_tradnl" altLang="es-AR" dirty="0">
                <a:latin typeface="+mn-lt"/>
              </a:rPr>
              <a:t>Perfil Profesional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1239A8D-829F-A93E-ED6D-4CB2938A1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596879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AR" altLang="es-AR" b="1" dirty="0">
                <a:latin typeface="+mn-lt"/>
              </a:rPr>
              <a:t>Competencia general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s-AR" altLang="es-AR" dirty="0">
                <a:latin typeface="+mn-lt"/>
              </a:rPr>
              <a:t>El </a:t>
            </a:r>
            <a:r>
              <a:rPr lang="es-AR" altLang="es-AR" b="1" dirty="0">
                <a:latin typeface="+mn-lt"/>
              </a:rPr>
              <a:t>Técnico en Electrónica</a:t>
            </a:r>
            <a:r>
              <a:rPr lang="es-AR" altLang="es-AR" dirty="0">
                <a:latin typeface="+mn-lt"/>
              </a:rPr>
              <a:t> de Nivel Medio estará capacitado para: construir, instalar, ensayar, ajustar, poner en marcha, operar y mantener: componentes, productos, equipos e instalaciones, de electrónica analógica y/o digital. Asimismo podrá realizar proyectos, diseños y desarrollos, teniendo en cuenta los criterios de seguridad, impacto ambiental,  y calidad</a:t>
            </a:r>
            <a:r>
              <a:rPr lang="es-AR" altLang="es-AR" b="1" dirty="0">
                <a:latin typeface="+mn-lt"/>
              </a:rPr>
              <a:t>.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s-AR" altLang="es-AR" dirty="0">
                <a:latin typeface="+mn-lt"/>
              </a:rPr>
              <a:t>Podrá desempeñarse en la selección y abastecimiento, asesoramiento y comercialización de dispositivos y componentes, insumos y equipos electrónicos, instrumental de medición y equipamiento para operaciones, procesos industriales, comerciales y de servicios. Podrá generar, gestionar y participar en emprendimientos  en forma individual o grupal.</a:t>
            </a:r>
            <a:endParaRPr lang="es-ES" altLang="es-A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8800C62C-3414-FCAB-3E9C-DC0377A6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D494-2FBC-45DE-ABC8-114AA7979619}" type="datetime1">
              <a:rPr lang="es-ES_tradnl" altLang="es-AR"/>
              <a:pPr/>
              <a:t>26/10/2022</a:t>
            </a:fld>
            <a:endParaRPr lang="es-ES_tradnl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B538ACDB-2844-DD1A-52DA-E7036ACE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AR"/>
              <a:t>Hacia una enseñanza para la comprensión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A470D20-2814-C14A-5186-B834BD2B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9D3E-78C8-466E-9647-4BEB28702F64}" type="slidenum">
              <a:rPr lang="es-ES_tradnl" altLang="es-AR"/>
              <a:pPr/>
              <a:t>9</a:t>
            </a:fld>
            <a:endParaRPr lang="es-ES_tradnl" altLang="es-A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BC303ED-0CFB-55DC-3CD9-E85F46811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s-AR" altLang="es-AR" b="1" dirty="0">
                <a:latin typeface="+mn-lt"/>
              </a:rPr>
              <a:t>Áreas de Especialización</a:t>
            </a:r>
            <a:endParaRPr lang="es-ES" altLang="es-AR" b="1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BFD4EB6-8E02-F2F8-5BC7-10EF2BDB5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681" y="1219200"/>
            <a:ext cx="9421496" cy="4953000"/>
          </a:xfrm>
        </p:spPr>
        <p:txBody>
          <a:bodyPr/>
          <a:lstStyle/>
          <a:p>
            <a:pPr algn="just"/>
            <a:r>
              <a:rPr lang="es-AR" altLang="es-AR" dirty="0">
                <a:latin typeface="+mn-lt"/>
              </a:rPr>
              <a:t>El perfil profesional del Técnico en Electrónica se explícita a partir del desarrollo de un conjunto de capacidades técnico - profesionales referidas a procesos tecnológicos identificables concurrentes en un campo de intervención específica que constituyen las áreas de especialización del técnico en electrónica.</a:t>
            </a:r>
          </a:p>
          <a:p>
            <a:r>
              <a:rPr lang="es-AR" altLang="es-AR" dirty="0">
                <a:latin typeface="+mn-lt"/>
              </a:rPr>
              <a:t>Estas áreas de especialización son las siguientes:</a:t>
            </a:r>
          </a:p>
          <a:p>
            <a:pPr lvl="1"/>
            <a:r>
              <a:rPr lang="es-AR" altLang="es-AR" dirty="0">
                <a:latin typeface="+mn-lt"/>
              </a:rPr>
              <a:t>COMUNICACIONES</a:t>
            </a:r>
          </a:p>
          <a:p>
            <a:pPr lvl="1"/>
            <a:r>
              <a:rPr lang="es-AR" altLang="es-AR" dirty="0">
                <a:latin typeface="+mn-lt"/>
              </a:rPr>
              <a:t>CONTROL</a:t>
            </a:r>
          </a:p>
          <a:p>
            <a:pPr lvl="1"/>
            <a:r>
              <a:rPr lang="es-AR" altLang="es-AR" dirty="0">
                <a:latin typeface="+mn-lt"/>
              </a:rPr>
              <a:t>MICROPROCESAMIENTO</a:t>
            </a:r>
            <a:endParaRPr lang="es-ES" altLang="es-A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1623</Words>
  <Application>Microsoft Office PowerPoint</Application>
  <PresentationFormat>Panorámica</PresentationFormat>
  <Paragraphs>167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Nuestra especialidad: Técnico en Electrónica</vt:lpstr>
      <vt:lpstr>Objetivos</vt:lpstr>
      <vt:lpstr>Estructura del Segundo Ciclo Electrónica</vt:lpstr>
      <vt:lpstr>Capacidades</vt:lpstr>
      <vt:lpstr>Contenidos</vt:lpstr>
      <vt:lpstr>Metodología</vt:lpstr>
      <vt:lpstr>Perfil Profesional</vt:lpstr>
      <vt:lpstr>Áreas de Especialización</vt:lpstr>
      <vt:lpstr>Área Comunicaciones</vt:lpstr>
      <vt:lpstr>Área Control</vt:lpstr>
      <vt:lpstr>Área Microprocesamiento</vt:lpstr>
      <vt:lpstr>Aulas Tecnológicas</vt:lpstr>
      <vt:lpstr>Prácticas profesionalizantes</vt:lpstr>
      <vt:lpstr>Alcances del título:</vt:lpstr>
      <vt:lpstr>Habilitaciones Profesionales</vt:lpstr>
      <vt:lpstr>Habilitaciones Profesionales</vt:lpstr>
      <vt:lpstr>Valores</vt:lpstr>
      <vt:lpstr>Hacia una enseñanza para la comprensión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 Vena</cp:lastModifiedBy>
  <cp:revision>85</cp:revision>
  <dcterms:created xsi:type="dcterms:W3CDTF">2014-11-16T19:21:35Z</dcterms:created>
  <dcterms:modified xsi:type="dcterms:W3CDTF">2022-10-26T14:40:03Z</dcterms:modified>
</cp:coreProperties>
</file>